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378" r:id="rId15"/>
    <p:sldId id="377" r:id="rId16"/>
    <p:sldId id="379" r:id="rId17"/>
    <p:sldId id="268" r:id="rId18"/>
    <p:sldId id="269" r:id="rId19"/>
    <p:sldId id="272" r:id="rId20"/>
    <p:sldId id="273" r:id="rId21"/>
    <p:sldId id="275" r:id="rId22"/>
    <p:sldId id="274" r:id="rId23"/>
    <p:sldId id="276" r:id="rId24"/>
    <p:sldId id="277" r:id="rId25"/>
    <p:sldId id="278" r:id="rId26"/>
    <p:sldId id="279" r:id="rId27"/>
    <p:sldId id="319" r:id="rId28"/>
    <p:sldId id="304" r:id="rId29"/>
    <p:sldId id="305" r:id="rId30"/>
    <p:sldId id="371" r:id="rId31"/>
    <p:sldId id="372" r:id="rId32"/>
    <p:sldId id="280" r:id="rId33"/>
    <p:sldId id="281" r:id="rId34"/>
    <p:sldId id="282" r:id="rId35"/>
    <p:sldId id="283" r:id="rId36"/>
    <p:sldId id="284" r:id="rId37"/>
    <p:sldId id="285" r:id="rId38"/>
    <p:sldId id="374" r:id="rId39"/>
    <p:sldId id="37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62" r:id="rId55"/>
    <p:sldId id="363" r:id="rId56"/>
    <p:sldId id="364" r:id="rId57"/>
    <p:sldId id="365" r:id="rId58"/>
    <p:sldId id="368" r:id="rId59"/>
    <p:sldId id="369" r:id="rId60"/>
    <p:sldId id="366" r:id="rId61"/>
    <p:sldId id="367" r:id="rId62"/>
    <p:sldId id="383" r:id="rId63"/>
    <p:sldId id="301" r:id="rId64"/>
    <p:sldId id="318" r:id="rId65"/>
    <p:sldId id="302" r:id="rId66"/>
    <p:sldId id="317" r:id="rId67"/>
    <p:sldId id="306" r:id="rId68"/>
    <p:sldId id="307" r:id="rId69"/>
    <p:sldId id="308" r:id="rId70"/>
    <p:sldId id="309" r:id="rId71"/>
    <p:sldId id="310" r:id="rId72"/>
    <p:sldId id="314" r:id="rId73"/>
    <p:sldId id="311" r:id="rId74"/>
    <p:sldId id="312" r:id="rId75"/>
    <p:sldId id="313" r:id="rId76"/>
    <p:sldId id="315" r:id="rId77"/>
    <p:sldId id="316" r:id="rId78"/>
    <p:sldId id="320" r:id="rId79"/>
    <p:sldId id="333" r:id="rId80"/>
    <p:sldId id="321" r:id="rId81"/>
    <p:sldId id="330" r:id="rId82"/>
    <p:sldId id="322" r:id="rId83"/>
    <p:sldId id="331" r:id="rId84"/>
    <p:sldId id="332" r:id="rId85"/>
    <p:sldId id="324" r:id="rId86"/>
    <p:sldId id="325" r:id="rId87"/>
    <p:sldId id="326" r:id="rId88"/>
    <p:sldId id="327" r:id="rId89"/>
    <p:sldId id="328" r:id="rId90"/>
    <p:sldId id="329" r:id="rId91"/>
    <p:sldId id="334" r:id="rId92"/>
    <p:sldId id="335" r:id="rId93"/>
    <p:sldId id="336" r:id="rId94"/>
    <p:sldId id="361" r:id="rId95"/>
    <p:sldId id="339" r:id="rId96"/>
    <p:sldId id="340" r:id="rId97"/>
    <p:sldId id="341" r:id="rId98"/>
    <p:sldId id="342" r:id="rId99"/>
    <p:sldId id="343" r:id="rId100"/>
    <p:sldId id="359" r:id="rId101"/>
    <p:sldId id="360" r:id="rId102"/>
    <p:sldId id="344" r:id="rId103"/>
    <p:sldId id="345" r:id="rId104"/>
    <p:sldId id="347" r:id="rId105"/>
    <p:sldId id="348" r:id="rId106"/>
    <p:sldId id="350" r:id="rId107"/>
    <p:sldId id="349" r:id="rId108"/>
    <p:sldId id="351" r:id="rId109"/>
    <p:sldId id="384" r:id="rId110"/>
    <p:sldId id="386" r:id="rId111"/>
    <p:sldId id="387" r:id="rId112"/>
    <p:sldId id="388" r:id="rId113"/>
    <p:sldId id="389" r:id="rId114"/>
    <p:sldId id="346" r:id="rId115"/>
    <p:sldId id="376" r:id="rId116"/>
    <p:sldId id="353" r:id="rId117"/>
    <p:sldId id="354" r:id="rId118"/>
    <p:sldId id="355" r:id="rId119"/>
    <p:sldId id="356" r:id="rId120"/>
    <p:sldId id="357" r:id="rId121"/>
    <p:sldId id="352" r:id="rId122"/>
    <p:sldId id="358" r:id="rId12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8" autoAdjust="0"/>
    <p:restoredTop sz="86449" autoAdjust="0"/>
  </p:normalViewPr>
  <p:slideViewPr>
    <p:cSldViewPr>
      <p:cViewPr varScale="1">
        <p:scale>
          <a:sx n="55" d="100"/>
          <a:sy n="55" d="100"/>
        </p:scale>
        <p:origin x="74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4D74D-3014-438E-A714-8D3633C7A2F7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AA95-44CA-4FB0-9674-42C2394E2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121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A5AF4-4CD6-466F-9919-A1742927AB54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65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ltGray">
          <a:xfrm>
            <a:off x="0" y="1484313"/>
            <a:ext cx="9144000" cy="8636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7200" y="5789613"/>
            <a:ext cx="1230313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0">
                <a:solidFill>
                  <a:schemeClr val="bg1"/>
                </a:solidFill>
              </a:rPr>
              <a:t>Company</a:t>
            </a:r>
          </a:p>
          <a:p>
            <a:pPr algn="ctr">
              <a:defRPr/>
            </a:pPr>
            <a:r>
              <a:rPr lang="en-US" altLang="zh-CN" sz="2800">
                <a:solidFill>
                  <a:schemeClr val="bg1"/>
                </a:solidFill>
              </a:rPr>
              <a:t>LOGO</a:t>
            </a: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7812088" y="1012825"/>
            <a:ext cx="958850" cy="976313"/>
            <a:chOff x="4921" y="638"/>
            <a:chExt cx="604" cy="615"/>
          </a:xfrm>
        </p:grpSpPr>
        <p:sp>
          <p:nvSpPr>
            <p:cNvPr id="7" name="Oval 7"/>
            <p:cNvSpPr>
              <a:spLocks noChangeArrowheads="1"/>
            </p:cNvSpPr>
            <p:nvPr userDrawn="1"/>
          </p:nvSpPr>
          <p:spPr bwMode="ltGray">
            <a:xfrm>
              <a:off x="4921" y="638"/>
              <a:ext cx="604" cy="61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pic>
          <p:nvPicPr>
            <p:cNvPr id="8" name="Picture 8" descr="5"/>
            <p:cNvPicPr>
              <a:picLocks noChangeAspect="1" noChangeArrowheads="1" noCrop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50" y="672"/>
              <a:ext cx="546" cy="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6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1562100"/>
            <a:ext cx="8001000" cy="685800"/>
          </a:xfrm>
          <a:effectLst>
            <a:outerShdw dist="53882" dir="2700000" algn="ctr" rotWithShape="0">
              <a:srgbClr val="000000"/>
            </a:outerShdw>
          </a:effectLst>
        </p:spPr>
        <p:txBody>
          <a:bodyPr/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Click to edit Master title </a:t>
            </a:r>
            <a:br>
              <a:rPr lang="en-US" altLang="zh-CN"/>
            </a:br>
            <a:r>
              <a:rPr lang="en-US" altLang="zh-CN"/>
              <a:t>style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57200" y="2514600"/>
            <a:ext cx="5334000" cy="457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36E33-07F6-4FF9-81CD-306F911273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248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248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AE20F-C6CA-4811-80D4-6277BCC843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153400" cy="5029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269A5-5105-43BE-BDBC-FC6FB61992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005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005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B866C-8464-4393-8ED3-FB3233E1EB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A5B93-56B9-4B24-A767-341FD66EB7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F27C4-050D-41A8-BCF3-F333354CE0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005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005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15617-6028-48F0-BFD1-56CED54CA7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9F4F7-9115-4DD6-A747-AA7A859873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AC5ED-EF36-4F09-9A73-E7FCF1A8A5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69152-CB56-4CCB-A3CE-A8B2BC5E41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2BFE8-ADE7-4CC0-A966-617F91CCCF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2E2E5-0CFE-4201-A4C0-0FC18BA74B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ltGray">
          <a:xfrm flipV="1">
            <a:off x="0" y="1065213"/>
            <a:ext cx="9144000" cy="873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0" y="0"/>
          <a:ext cx="91440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15288889" imgH="1955556" progId="">
                  <p:embed/>
                </p:oleObj>
              </mc:Choice>
              <mc:Fallback>
                <p:oleObj name="Image" r:id="rId15" imgW="15288889" imgH="1955556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0" y="0"/>
                        <a:ext cx="914400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AAE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D528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Line 4"/>
          <p:cNvSpPr>
            <a:spLocks noChangeShapeType="1"/>
          </p:cNvSpPr>
          <p:nvPr/>
        </p:nvSpPr>
        <p:spPr bwMode="ltGray">
          <a:xfrm>
            <a:off x="0" y="109696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153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486525"/>
            <a:ext cx="289560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06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76600" y="6480175"/>
            <a:ext cx="21336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fld id="{52A94E81-5FB1-49B1-AE57-500965AF5E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0664" name="Rectangle 8"/>
          <p:cNvSpPr>
            <a:spLocks noGrp="1" noChangeArrowheads="1"/>
          </p:cNvSpPr>
          <p:nvPr>
            <p:ph type="title"/>
          </p:nvPr>
        </p:nvSpPr>
        <p:spPr bwMode="white">
          <a:xfrm>
            <a:off x="0" y="152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grpSp>
        <p:nvGrpSpPr>
          <p:cNvPr id="1034" name="Group 9"/>
          <p:cNvGrpSpPr>
            <a:grpSpLocks/>
          </p:cNvGrpSpPr>
          <p:nvPr/>
        </p:nvGrpSpPr>
        <p:grpSpPr bwMode="auto">
          <a:xfrm>
            <a:off x="7885113" y="620713"/>
            <a:ext cx="958850" cy="976312"/>
            <a:chOff x="4967" y="391"/>
            <a:chExt cx="604" cy="615"/>
          </a:xfrm>
        </p:grpSpPr>
        <p:sp>
          <p:nvSpPr>
            <p:cNvPr id="70666" name="Oval 10"/>
            <p:cNvSpPr>
              <a:spLocks noChangeArrowheads="1"/>
            </p:cNvSpPr>
            <p:nvPr userDrawn="1"/>
          </p:nvSpPr>
          <p:spPr bwMode="ltGray">
            <a:xfrm>
              <a:off x="4967" y="391"/>
              <a:ext cx="604" cy="61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pic>
          <p:nvPicPr>
            <p:cNvPr id="1036" name="Picture 11" descr="5"/>
            <p:cNvPicPr>
              <a:picLocks noChangeAspect="1" noChangeArrowheads="1" noCrop="1"/>
            </p:cNvPicPr>
            <p:nvPr userDrawn="1"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992" y="431"/>
              <a:ext cx="546" cy="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4" grpId="0"/>
    </p:bld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wmf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3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5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dirty="0">
                <a:ea typeface="宋体" pitchFamily="2" charset="-122"/>
              </a:rPr>
              <a:t>第</a:t>
            </a:r>
            <a:r>
              <a:rPr lang="en-US" altLang="zh-CN" sz="3600">
                <a:ea typeface="宋体" pitchFamily="2" charset="-122"/>
              </a:rPr>
              <a:t>3</a:t>
            </a:r>
            <a:r>
              <a:rPr lang="zh-CN" altLang="en-US" sz="3600">
                <a:ea typeface="宋体" pitchFamily="2" charset="-122"/>
              </a:rPr>
              <a:t>章  </a:t>
            </a:r>
            <a:r>
              <a:rPr lang="zh-CN" altLang="en-US" sz="3600" dirty="0">
                <a:ea typeface="宋体" pitchFamily="2" charset="-122"/>
              </a:rPr>
              <a:t>微观道路交通组织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车道数量的设置不足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车道功能划分与交通量相关</a:t>
            </a:r>
          </a:p>
        </p:txBody>
      </p:sp>
      <p:pic>
        <p:nvPicPr>
          <p:cNvPr id="18437" name="图片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2349500"/>
            <a:ext cx="6337300" cy="420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876925"/>
            <a:ext cx="8153400" cy="523875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隔离桩缺乏对行人的保护</a:t>
            </a:r>
          </a:p>
        </p:txBody>
      </p:sp>
      <p:pic>
        <p:nvPicPr>
          <p:cNvPr id="107525" name="Picture 4" descr="IMG_05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476250"/>
            <a:ext cx="7991475" cy="530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734050"/>
            <a:ext cx="8153400" cy="66675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简易隔离，容易放置，体积较小，但安全性较低</a:t>
            </a:r>
          </a:p>
        </p:txBody>
      </p:sp>
      <p:pic>
        <p:nvPicPr>
          <p:cNvPr id="108549" name="图片 1" descr="说明: 200810311513489885[1]"/>
          <p:cNvPicPr>
            <a:picLocks noChangeAspect="1" noChangeArrowheads="1"/>
          </p:cNvPicPr>
          <p:nvPr/>
        </p:nvPicPr>
        <p:blipFill>
          <a:blip r:embed="rId2" cstate="print"/>
          <a:srcRect b="24298"/>
          <a:stretch>
            <a:fillRect/>
          </a:stretch>
        </p:blipFill>
        <p:spPr bwMode="auto">
          <a:xfrm>
            <a:off x="1476375" y="1125538"/>
            <a:ext cx="6696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3.5 </a:t>
            </a:r>
            <a:r>
              <a:rPr lang="zh-CN" altLang="en-US">
                <a:ea typeface="宋体" pitchFamily="2" charset="-122"/>
              </a:rPr>
              <a:t>车辆调头交通组织</a:t>
            </a:r>
          </a:p>
        </p:txBody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常见问题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调头区空间过短，车辆调头时要占用行人过街横道空间</a:t>
            </a:r>
          </a:p>
        </p:txBody>
      </p:sp>
      <p:pic>
        <p:nvPicPr>
          <p:cNvPr id="109573" name="图片 7" descr="E:\德阳市交通综合规划\德阳现场照片1118\泰山路沿线\DSC009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2400300"/>
            <a:ext cx="5472113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调头半径不足，特别是大车调头时半径不够 </a:t>
            </a:r>
          </a:p>
        </p:txBody>
      </p:sp>
      <p:pic>
        <p:nvPicPr>
          <p:cNvPr id="110597" name="Picture 4" descr="IMG_359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1989138"/>
            <a:ext cx="6048375" cy="45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调头位置与公交站点冲突 </a:t>
            </a:r>
          </a:p>
        </p:txBody>
      </p:sp>
      <p:pic>
        <p:nvPicPr>
          <p:cNvPr id="111621" name="Picture 4" descr="IMG_36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989138"/>
            <a:ext cx="6003925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fontAlgn="ctr" hangingPunct="1"/>
            <a:r>
              <a:rPr lang="zh-CN" altLang="en-US">
                <a:ea typeface="宋体" pitchFamily="2" charset="-122"/>
              </a:rPr>
              <a:t>调头优化方案</a:t>
            </a:r>
          </a:p>
          <a:p>
            <a:pPr eaLnBrk="1" hangingPunct="1"/>
            <a:r>
              <a:rPr lang="zh-CN" altLang="en-US">
                <a:ea typeface="宋体" pitchFamily="2" charset="-122"/>
              </a:rPr>
              <a:t>较宽道路交叉口调头，信号灯控制</a:t>
            </a:r>
          </a:p>
        </p:txBody>
      </p:sp>
      <p:pic>
        <p:nvPicPr>
          <p:cNvPr id="11264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8175" y="2420938"/>
            <a:ext cx="604837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道路局部加宽调头</a:t>
            </a:r>
          </a:p>
        </p:txBody>
      </p:sp>
      <p:pic>
        <p:nvPicPr>
          <p:cNvPr id="113669" name="Picture 4" descr="平面折返点道路扩边设计"/>
          <p:cNvPicPr>
            <a:picLocks noChangeAspect="1" noChangeArrowheads="1"/>
          </p:cNvPicPr>
          <p:nvPr/>
        </p:nvPicPr>
        <p:blipFill>
          <a:blip r:embed="rId2" cstate="print"/>
          <a:srcRect t="26915" b="27435"/>
          <a:stretch>
            <a:fillRect/>
          </a:stretch>
        </p:blipFill>
        <p:spPr bwMode="auto">
          <a:xfrm>
            <a:off x="0" y="2781300"/>
            <a:ext cx="91440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ea typeface="宋体" pitchFamily="2" charset="-122"/>
              </a:rPr>
              <a:t>部分路段上的调头点结合人行过街信号灯设置，人行横道上游调头</a:t>
            </a: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ea typeface="宋体" pitchFamily="2" charset="-122"/>
              </a:rPr>
              <a:t>最外侧车道调头，增加转弯半径</a:t>
            </a:r>
          </a:p>
        </p:txBody>
      </p:sp>
      <p:pic>
        <p:nvPicPr>
          <p:cNvPr id="114693" name="Picture 4" descr="4-95"/>
          <p:cNvPicPr>
            <a:picLocks noChangeAspect="1" noChangeArrowheads="1"/>
          </p:cNvPicPr>
          <p:nvPr/>
        </p:nvPicPr>
        <p:blipFill>
          <a:blip r:embed="rId2" cstate="print"/>
          <a:srcRect t="15854" b="23145"/>
          <a:stretch>
            <a:fillRect/>
          </a:stretch>
        </p:blipFill>
        <p:spPr bwMode="auto">
          <a:xfrm>
            <a:off x="827088" y="2330450"/>
            <a:ext cx="6985000" cy="293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路段机非车道可变车道线 </a:t>
            </a:r>
          </a:p>
        </p:txBody>
      </p:sp>
      <p:pic>
        <p:nvPicPr>
          <p:cNvPr id="116741" name="Picture 4" descr="4-127"/>
          <p:cNvPicPr>
            <a:picLocks noChangeAspect="1" noChangeArrowheads="1"/>
          </p:cNvPicPr>
          <p:nvPr/>
        </p:nvPicPr>
        <p:blipFill>
          <a:blip r:embed="rId2" cstate="print"/>
          <a:srcRect l="10793" t="13126" r="10524" b="26947"/>
          <a:stretch>
            <a:fillRect/>
          </a:stretch>
        </p:blipFill>
        <p:spPr bwMode="auto">
          <a:xfrm>
            <a:off x="250825" y="2268538"/>
            <a:ext cx="8713788" cy="397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pic>
        <p:nvPicPr>
          <p:cNvPr id="30725" name="Picture 4" descr="新旧对比－新路口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5551" y="1126047"/>
            <a:ext cx="6877198" cy="52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91251" y="1268760"/>
            <a:ext cx="2088232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非机动车左转二次通行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完美解决冲突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条件：足够的等候空间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确定：多等一个左转绿灯时长。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1581200-1293-4563-469A-B6CBA3D191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3.6 </a:t>
            </a:r>
            <a:r>
              <a:rPr lang="zh-CN" altLang="en-US" dirty="0">
                <a:ea typeface="宋体" panose="02010600030101010101" pitchFamily="2" charset="-122"/>
              </a:rPr>
              <a:t>非机动车交通组织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B6E3989-1612-9560-593A-731BFE7AB577}"/>
              </a:ext>
            </a:extLst>
          </p:cNvPr>
          <p:cNvCxnSpPr>
            <a:cxnSpLocks/>
          </p:cNvCxnSpPr>
          <p:nvPr/>
        </p:nvCxnSpPr>
        <p:spPr bwMode="auto">
          <a:xfrm>
            <a:off x="3563888" y="3933056"/>
            <a:ext cx="1944216" cy="13681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4CB1C085-F293-2719-3DEE-7696DAAC4CB7}"/>
              </a:ext>
            </a:extLst>
          </p:cNvPr>
          <p:cNvSpPr/>
          <p:nvPr/>
        </p:nvSpPr>
        <p:spPr bwMode="auto">
          <a:xfrm rot="1704276">
            <a:off x="5618075" y="4823725"/>
            <a:ext cx="808341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8E7E351-7E79-7770-2CC1-4C60B760FB48}"/>
              </a:ext>
            </a:extLst>
          </p:cNvPr>
          <p:cNvCxnSpPr>
            <a:cxnSpLocks/>
          </p:cNvCxnSpPr>
          <p:nvPr/>
        </p:nvCxnSpPr>
        <p:spPr bwMode="auto">
          <a:xfrm flipV="1">
            <a:off x="5970444" y="3506221"/>
            <a:ext cx="1172313" cy="15121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984270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交叉口渠化必须与交通信号控制不协调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有左转（调头）专用相位，应该有左转（调头）车道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</p:txBody>
      </p:sp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3" y="3214688"/>
            <a:ext cx="902970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EA9B4F-AFEC-2529-0CF0-835E9F1BB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公安部推出</a:t>
            </a:r>
            <a:r>
              <a:rPr lang="en-US" altLang="zh-CN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项公安交管便民利企改革新措施</a:t>
            </a:r>
            <a:endParaRPr lang="en-US" altLang="zh-CN" sz="2400" b="1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优化城市路口非机动车交通组织。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推广城市路口慢行一体化设计，拓展非机动车等候空间，科学设置机非隔离设施，引导非机动车有序等候、顺畅通过，减少通行干扰。</a:t>
            </a:r>
            <a:r>
              <a:rPr lang="zh-CN" altLang="zh-CN" sz="24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具备条件的路口，推广非机动车左转一次过街措施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，便利非机动车安全快捷通过，提升非机动车通行的连续性、舒适性和安全性。</a:t>
            </a:r>
            <a:endParaRPr lang="en-US" altLang="zh-CN" sz="24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cs typeface="Times New Roman" panose="02020603050405020304" pitchFamily="18" charset="0"/>
              </a:rPr>
              <a:t>优点：不用等机动车左转，节约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10-20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603050405020304" pitchFamily="18" charset="0"/>
              </a:rPr>
              <a:t>秒。</a:t>
            </a:r>
            <a:endParaRPr lang="en-US" altLang="zh-CN" sz="24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cs typeface="Times New Roman" panose="02020603050405020304" pitchFamily="18" charset="0"/>
              </a:rPr>
              <a:t>缺点：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冲突严重，安全性低。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A05595-9B50-DFA3-221E-514D679CE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AC658DB-6A9F-A594-12D1-A25D5A083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3.6 </a:t>
            </a:r>
            <a:r>
              <a:rPr lang="zh-CN" altLang="en-US">
                <a:ea typeface="宋体" panose="02010600030101010101" pitchFamily="2" charset="-122"/>
              </a:rPr>
              <a:t>非机动车交通组织</a:t>
            </a:r>
          </a:p>
        </p:txBody>
      </p:sp>
    </p:spTree>
    <p:extLst>
      <p:ext uri="{BB962C8B-B14F-4D97-AF65-F5344CB8AC3E}">
        <p14:creationId xmlns:p14="http://schemas.microsoft.com/office/powerpoint/2010/main" val="3588305417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B55552E-FEA6-B2C9-07EC-05826E7689B2}"/>
              </a:ext>
            </a:extLst>
          </p:cNvPr>
          <p:cNvGrpSpPr/>
          <p:nvPr/>
        </p:nvGrpSpPr>
        <p:grpSpPr>
          <a:xfrm>
            <a:off x="810062" y="1162050"/>
            <a:ext cx="8229600" cy="5238750"/>
            <a:chOff x="609600" y="1150031"/>
            <a:chExt cx="8229600" cy="5238750"/>
          </a:xfrm>
        </p:grpSpPr>
        <p:pic>
          <p:nvPicPr>
            <p:cNvPr id="6" name="图片 5" descr="图形用户界面, 图示&#10;&#10;中度可信度描述已自动生成">
              <a:extLst>
                <a:ext uri="{FF2B5EF4-FFF2-40B4-BE49-F238E27FC236}">
                  <a16:creationId xmlns:a16="http://schemas.microsoft.com/office/drawing/2014/main" id="{BFE3B2D5-1D54-040C-586E-632B89E40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150031"/>
              <a:ext cx="8229600" cy="5238750"/>
            </a:xfrm>
            <a:prstGeom prst="rect">
              <a:avLst/>
            </a:prstGeom>
          </p:spPr>
        </p:pic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ADA52EC-9291-CC9D-6745-15343F65A900}"/>
                </a:ext>
              </a:extLst>
            </p:cNvPr>
            <p:cNvSpPr/>
            <p:nvPr/>
          </p:nvSpPr>
          <p:spPr bwMode="auto">
            <a:xfrm>
              <a:off x="3481536" y="3306180"/>
              <a:ext cx="1669658" cy="2182249"/>
            </a:xfrm>
            <a:custGeom>
              <a:avLst/>
              <a:gdLst>
                <a:gd name="connsiteX0" fmla="*/ 1655180 w 1669658"/>
                <a:gd name="connsiteY0" fmla="*/ 2042931 h 2042931"/>
                <a:gd name="connsiteX1" fmla="*/ 1429474 w 1669658"/>
                <a:gd name="connsiteY1" fmla="*/ 920187 h 2042931"/>
                <a:gd name="connsiteX2" fmla="*/ 0 w 1669658"/>
                <a:gd name="connsiteY2" fmla="*/ 0 h 2042931"/>
                <a:gd name="connsiteX3" fmla="*/ 0 w 1669658"/>
                <a:gd name="connsiteY3" fmla="*/ 0 h 20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658" h="2042931">
                  <a:moveTo>
                    <a:pt x="1655180" y="2042931"/>
                  </a:moveTo>
                  <a:cubicBezTo>
                    <a:pt x="1680258" y="1651803"/>
                    <a:pt x="1705337" y="1260676"/>
                    <a:pt x="1429474" y="920187"/>
                  </a:cubicBezTo>
                  <a:cubicBezTo>
                    <a:pt x="1153611" y="579698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44450" cap="flat" cmpd="sng" algn="ctr">
              <a:solidFill>
                <a:srgbClr val="FFC000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8D75843-DC30-F9D9-0ED0-21D2B072AB00}"/>
                </a:ext>
              </a:extLst>
            </p:cNvPr>
            <p:cNvSpPr/>
            <p:nvPr/>
          </p:nvSpPr>
          <p:spPr bwMode="auto">
            <a:xfrm rot="10800000">
              <a:off x="4283969" y="2049864"/>
              <a:ext cx="2088232" cy="2315240"/>
            </a:xfrm>
            <a:custGeom>
              <a:avLst/>
              <a:gdLst>
                <a:gd name="connsiteX0" fmla="*/ 1655180 w 1669658"/>
                <a:gd name="connsiteY0" fmla="*/ 2042931 h 2042931"/>
                <a:gd name="connsiteX1" fmla="*/ 1429474 w 1669658"/>
                <a:gd name="connsiteY1" fmla="*/ 920187 h 2042931"/>
                <a:gd name="connsiteX2" fmla="*/ 0 w 1669658"/>
                <a:gd name="connsiteY2" fmla="*/ 0 h 2042931"/>
                <a:gd name="connsiteX3" fmla="*/ 0 w 1669658"/>
                <a:gd name="connsiteY3" fmla="*/ 0 h 20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658" h="2042931">
                  <a:moveTo>
                    <a:pt x="1655180" y="2042931"/>
                  </a:moveTo>
                  <a:cubicBezTo>
                    <a:pt x="1680258" y="1651803"/>
                    <a:pt x="1705337" y="1260676"/>
                    <a:pt x="1429474" y="920187"/>
                  </a:cubicBezTo>
                  <a:cubicBezTo>
                    <a:pt x="1153611" y="579698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44450" cap="flat" cmpd="sng" algn="ctr">
              <a:solidFill>
                <a:srgbClr val="FF0000"/>
              </a:solidFill>
              <a:prstDash val="sysDash"/>
              <a:round/>
              <a:headEnd type="none" w="med" len="lg"/>
              <a:tailEnd type="triangle" w="med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0C1A0E8-DFCC-189B-0837-9E65B55FDB28}"/>
                </a:ext>
              </a:extLst>
            </p:cNvPr>
            <p:cNvSpPr/>
            <p:nvPr/>
          </p:nvSpPr>
          <p:spPr bwMode="auto">
            <a:xfrm rot="10800000">
              <a:off x="4788024" y="2024512"/>
              <a:ext cx="1872208" cy="2124567"/>
            </a:xfrm>
            <a:custGeom>
              <a:avLst/>
              <a:gdLst>
                <a:gd name="connsiteX0" fmla="*/ 1655180 w 1669658"/>
                <a:gd name="connsiteY0" fmla="*/ 2042931 h 2042931"/>
                <a:gd name="connsiteX1" fmla="*/ 1429474 w 1669658"/>
                <a:gd name="connsiteY1" fmla="*/ 920187 h 2042931"/>
                <a:gd name="connsiteX2" fmla="*/ 0 w 1669658"/>
                <a:gd name="connsiteY2" fmla="*/ 0 h 2042931"/>
                <a:gd name="connsiteX3" fmla="*/ 0 w 1669658"/>
                <a:gd name="connsiteY3" fmla="*/ 0 h 20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658" h="2042931">
                  <a:moveTo>
                    <a:pt x="1655180" y="2042931"/>
                  </a:moveTo>
                  <a:cubicBezTo>
                    <a:pt x="1680258" y="1651803"/>
                    <a:pt x="1705337" y="1260676"/>
                    <a:pt x="1429474" y="920187"/>
                  </a:cubicBezTo>
                  <a:cubicBezTo>
                    <a:pt x="1153611" y="579698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44450" cap="flat" cmpd="sng" algn="ctr">
              <a:solidFill>
                <a:srgbClr val="FFC000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1BD056D-8512-DB4D-B03E-514A8A765B10}"/>
                </a:ext>
              </a:extLst>
            </p:cNvPr>
            <p:cNvSpPr/>
            <p:nvPr/>
          </p:nvSpPr>
          <p:spPr bwMode="auto">
            <a:xfrm>
              <a:off x="3611802" y="3159977"/>
              <a:ext cx="2088232" cy="2315240"/>
            </a:xfrm>
            <a:custGeom>
              <a:avLst/>
              <a:gdLst>
                <a:gd name="connsiteX0" fmla="*/ 1655180 w 1669658"/>
                <a:gd name="connsiteY0" fmla="*/ 2042931 h 2042931"/>
                <a:gd name="connsiteX1" fmla="*/ 1429474 w 1669658"/>
                <a:gd name="connsiteY1" fmla="*/ 920187 h 2042931"/>
                <a:gd name="connsiteX2" fmla="*/ 0 w 1669658"/>
                <a:gd name="connsiteY2" fmla="*/ 0 h 2042931"/>
                <a:gd name="connsiteX3" fmla="*/ 0 w 1669658"/>
                <a:gd name="connsiteY3" fmla="*/ 0 h 20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658" h="2042931">
                  <a:moveTo>
                    <a:pt x="1655180" y="2042931"/>
                  </a:moveTo>
                  <a:cubicBezTo>
                    <a:pt x="1680258" y="1651803"/>
                    <a:pt x="1705337" y="1260676"/>
                    <a:pt x="1429474" y="920187"/>
                  </a:cubicBezTo>
                  <a:cubicBezTo>
                    <a:pt x="1153611" y="579698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44450" cap="flat" cmpd="sng" algn="ctr">
              <a:solidFill>
                <a:srgbClr val="FF0000"/>
              </a:solidFill>
              <a:prstDash val="sysDash"/>
              <a:round/>
              <a:headEnd type="none" w="med" len="lg"/>
              <a:tailEnd type="triangle" w="med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8CAF8A-3487-1851-E6D7-4FF3C932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一次性左转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88AA6C-F0B8-9F21-C5C2-D4E2A25240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F2F10B-A051-9869-B6F0-863E8F451EFF}"/>
              </a:ext>
            </a:extLst>
          </p:cNvPr>
          <p:cNvSpPr txBox="1"/>
          <p:nvPr/>
        </p:nvSpPr>
        <p:spPr>
          <a:xfrm>
            <a:off x="61405" y="5769312"/>
            <a:ext cx="4327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需要左转非机动车等候区，随左转机动车相位左转。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左转非机动车，夹在左转机动车之间。</a:t>
            </a:r>
          </a:p>
        </p:txBody>
      </p:sp>
      <p:pic>
        <p:nvPicPr>
          <p:cNvPr id="15" name="内容占位符 5" descr="城市街道与高楼大厦的路上走&#10;&#10;描述已自动生成">
            <a:extLst>
              <a:ext uri="{FF2B5EF4-FFF2-40B4-BE49-F238E27FC236}">
                <a16:creationId xmlns:a16="http://schemas.microsoft.com/office/drawing/2014/main" id="{4643B2C0-3DB5-9055-570F-2A84278C8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8"/>
          <a:stretch/>
        </p:blipFill>
        <p:spPr bwMode="auto">
          <a:xfrm>
            <a:off x="151539" y="4515201"/>
            <a:ext cx="3462828" cy="130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F265197-BD1C-56F8-6F55-D3594FB589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3.6 </a:t>
            </a:r>
            <a:r>
              <a:rPr lang="zh-CN" altLang="en-US">
                <a:ea typeface="宋体" panose="02010600030101010101" pitchFamily="2" charset="-122"/>
              </a:rPr>
              <a:t>非机动车交通组织</a:t>
            </a:r>
          </a:p>
        </p:txBody>
      </p:sp>
    </p:spTree>
    <p:extLst>
      <p:ext uri="{BB962C8B-B14F-4D97-AF65-F5344CB8AC3E}">
        <p14:creationId xmlns:p14="http://schemas.microsoft.com/office/powerpoint/2010/main" val="3084270325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7DCC18-35EB-02C0-025A-2C6666DAC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B48A0A5-5BAB-DBAF-D2EF-214DDCD8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此种待行区问题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非机动车速度较慢，可能被机动车追尾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绿灯时左转非机动车如何行驶？</a:t>
            </a:r>
          </a:p>
        </p:txBody>
      </p:sp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D7286069-DEC3-F106-81C2-98F61816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34245"/>
            <a:ext cx="4948849" cy="360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D4D43-6C7C-C91A-9479-E94B1C19A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3.6 </a:t>
            </a:r>
            <a:r>
              <a:rPr lang="zh-CN" altLang="en-US">
                <a:ea typeface="宋体" panose="02010600030101010101" pitchFamily="2" charset="-122"/>
              </a:rPr>
              <a:t>非机动车交通组织</a:t>
            </a:r>
          </a:p>
        </p:txBody>
      </p:sp>
    </p:spTree>
    <p:extLst>
      <p:ext uri="{BB962C8B-B14F-4D97-AF65-F5344CB8AC3E}">
        <p14:creationId xmlns:p14="http://schemas.microsoft.com/office/powerpoint/2010/main" val="2333315249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台湾摩托车交通组织1">
            <a:hlinkClick r:id="" action="ppaction://media"/>
            <a:extLst>
              <a:ext uri="{FF2B5EF4-FFF2-40B4-BE49-F238E27FC236}">
                <a16:creationId xmlns:a16="http://schemas.microsoft.com/office/drawing/2014/main" id="{2276DF60-7682-5355-73C2-D8ECEA62FC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696" y="1264197"/>
            <a:ext cx="2828925" cy="5029200"/>
          </a:xfrm>
        </p:spPr>
      </p:pic>
      <p:pic>
        <p:nvPicPr>
          <p:cNvPr id="13" name="台湾摩托车交通组织2">
            <a:hlinkClick r:id="" action="ppaction://media"/>
            <a:extLst>
              <a:ext uri="{FF2B5EF4-FFF2-40B4-BE49-F238E27FC236}">
                <a16:creationId xmlns:a16="http://schemas.microsoft.com/office/drawing/2014/main" id="{0A56906D-BEE9-5BF9-D728-843730191F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20072" y="1219151"/>
            <a:ext cx="2900932" cy="51192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7F61AF-64A3-DC6C-8138-662A503E8C13}"/>
              </a:ext>
            </a:extLst>
          </p:cNvPr>
          <p:cNvSpPr txBox="1"/>
          <p:nvPr/>
        </p:nvSpPr>
        <p:spPr>
          <a:xfrm>
            <a:off x="251521" y="1700808"/>
            <a:ext cx="1512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可借鉴台湾小排量摩托车交通组织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A5C942-9647-3239-A81A-F7792F8AB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3.6 </a:t>
            </a:r>
            <a:r>
              <a:rPr lang="zh-CN" altLang="en-US">
                <a:ea typeface="宋体" panose="02010600030101010101" pitchFamily="2" charset="-122"/>
              </a:rPr>
              <a:t>非机动车交通组织</a:t>
            </a:r>
          </a:p>
        </p:txBody>
      </p:sp>
    </p:spTree>
    <p:extLst>
      <p:ext uri="{BB962C8B-B14F-4D97-AF65-F5344CB8AC3E}">
        <p14:creationId xmlns:p14="http://schemas.microsoft.com/office/powerpoint/2010/main" val="1590981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7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>
            <a:extLst>
              <a:ext uri="{FF2B5EF4-FFF2-40B4-BE49-F238E27FC236}">
                <a16:creationId xmlns:a16="http://schemas.microsoft.com/office/drawing/2014/main" id="{6F6710EA-99D2-4279-B61C-2A0DF07D60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29AFD777-88BC-4F81-A11E-A95FDF775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3.6 </a:t>
            </a:r>
            <a:r>
              <a:rPr lang="zh-CN" altLang="en-US" dirty="0">
                <a:ea typeface="宋体" panose="02010600030101010101" pitchFamily="2" charset="-122"/>
              </a:rPr>
              <a:t>非机动车交通组织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9524296E-3B0D-4185-A65D-9A0BEC326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路段机非隔离道路逆向非机动车道设置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03429" name="Picture 4" descr="4-125">
            <a:extLst>
              <a:ext uri="{FF2B5EF4-FFF2-40B4-BE49-F238E27FC236}">
                <a16:creationId xmlns:a16="http://schemas.microsoft.com/office/drawing/2014/main" id="{6273199B-68A6-46E4-A460-92D0DA962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t="27370" r="25069" b="34056"/>
          <a:stretch>
            <a:fillRect/>
          </a:stretch>
        </p:blipFill>
        <p:spPr bwMode="auto">
          <a:xfrm>
            <a:off x="321468" y="2348880"/>
            <a:ext cx="8424863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13B904C-BD9E-4123-84FF-857DF182B0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B7D754E8-5C9F-4270-8307-7178A81D42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路段机非车道可变车道线 </a:t>
            </a:r>
          </a:p>
        </p:txBody>
      </p:sp>
      <p:pic>
        <p:nvPicPr>
          <p:cNvPr id="104453" name="Picture 4" descr="4-127">
            <a:extLst>
              <a:ext uri="{FF2B5EF4-FFF2-40B4-BE49-F238E27FC236}">
                <a16:creationId xmlns:a16="http://schemas.microsoft.com/office/drawing/2014/main" id="{546E9FED-878E-441C-BB84-A8EF5F1F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13126" r="10524" b="26947"/>
          <a:stretch>
            <a:fillRect/>
          </a:stretch>
        </p:blipFill>
        <p:spPr bwMode="auto">
          <a:xfrm>
            <a:off x="250825" y="2268538"/>
            <a:ext cx="8713788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A654C2-F1CA-0CF8-532E-110F41A97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3.6 </a:t>
            </a:r>
            <a:r>
              <a:rPr lang="zh-CN" altLang="en-US" dirty="0">
                <a:ea typeface="宋体" panose="02010600030101010101" pitchFamily="2" charset="-122"/>
              </a:rPr>
              <a:t>非机动车交通组织</a:t>
            </a:r>
          </a:p>
        </p:txBody>
      </p:sp>
    </p:spTree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4ACE9EB-132D-4898-AE57-AE4DB29433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CAD81C94-F282-4024-BC55-4990BDA06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3.7 </a:t>
            </a:r>
            <a:r>
              <a:rPr lang="zh-CN" altLang="en-US">
                <a:ea typeface="宋体" panose="02010600030101010101" pitchFamily="2" charset="-122"/>
              </a:rPr>
              <a:t>摩托车交通组织</a:t>
            </a:r>
          </a:p>
        </p:txBody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9CDB0408-C287-40C9-AA66-27536D892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摩托车分道行驶 </a:t>
            </a:r>
          </a:p>
        </p:txBody>
      </p:sp>
      <p:pic>
        <p:nvPicPr>
          <p:cNvPr id="105477" name="Picture 4" descr="NewsImages_201047215815">
            <a:extLst>
              <a:ext uri="{FF2B5EF4-FFF2-40B4-BE49-F238E27FC236}">
                <a16:creationId xmlns:a16="http://schemas.microsoft.com/office/drawing/2014/main" id="{5C5E0301-3587-4573-AC79-528C4FCE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16113"/>
            <a:ext cx="6696075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>
            <a:extLst>
              <a:ext uri="{FF2B5EF4-FFF2-40B4-BE49-F238E27FC236}">
                <a16:creationId xmlns:a16="http://schemas.microsoft.com/office/drawing/2014/main" id="{54707887-12E7-498F-810B-CEE516499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5F652CEB-6A37-499C-AA45-346770764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653E64E-6ACF-47DE-8BA0-69A582BE9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公交与摩托车专用道 </a:t>
            </a:r>
          </a:p>
        </p:txBody>
      </p:sp>
      <p:pic>
        <p:nvPicPr>
          <p:cNvPr id="106501" name="Picture 4" descr="W020100402281194210556">
            <a:extLst>
              <a:ext uri="{FF2B5EF4-FFF2-40B4-BE49-F238E27FC236}">
                <a16:creationId xmlns:a16="http://schemas.microsoft.com/office/drawing/2014/main" id="{D8E5F3F4-2FCD-4CF6-B25A-2DE5A95E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16113"/>
            <a:ext cx="67691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>
            <a:extLst>
              <a:ext uri="{FF2B5EF4-FFF2-40B4-BE49-F238E27FC236}">
                <a16:creationId xmlns:a16="http://schemas.microsoft.com/office/drawing/2014/main" id="{92FFE022-301E-4117-8FFB-4E95AF9986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A2EC19AC-EDAF-418C-8781-1E71D42486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C276AED3-7FE9-42A8-AE3B-6FD7D3D80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交叉口冲突 </a:t>
            </a: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id="{F8849AFD-D58F-4664-A122-C9AF40720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90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2" name="Object 4">
            <a:extLst>
              <a:ext uri="{FF2B5EF4-FFF2-40B4-BE49-F238E27FC236}">
                <a16:creationId xmlns:a16="http://schemas.microsoft.com/office/drawing/2014/main" id="{4EABC71B-3E3B-4D49-8152-3777F7BFBF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2133600"/>
          <a:ext cx="7993062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436679" imgH="4547042" progId="Visio.Drawing.11">
                  <p:embed/>
                </p:oleObj>
              </mc:Choice>
              <mc:Fallback>
                <p:oleObj name="Visio" r:id="rId2" imgW="5436679" imgH="4547042" progId="Visio.Drawing.11">
                  <p:embed/>
                  <p:pic>
                    <p:nvPicPr>
                      <p:cNvPr id="5122" name="Object 4">
                        <a:extLst>
                          <a:ext uri="{FF2B5EF4-FFF2-40B4-BE49-F238E27FC236}">
                            <a16:creationId xmlns:a16="http://schemas.microsoft.com/office/drawing/2014/main" id="{4EABC71B-3E3B-4D49-8152-3777F7BFB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1966" b="7387"/>
                      <a:stretch>
                        <a:fillRect/>
                      </a:stretch>
                    </p:blipFill>
                    <p:spPr bwMode="auto">
                      <a:xfrm>
                        <a:off x="684213" y="2133600"/>
                        <a:ext cx="7993062" cy="4054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>
            <a:extLst>
              <a:ext uri="{FF2B5EF4-FFF2-40B4-BE49-F238E27FC236}">
                <a16:creationId xmlns:a16="http://schemas.microsoft.com/office/drawing/2014/main" id="{954B96A4-82C4-4A15-A672-0A78AE22C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6AFA1777-1F9B-46B3-B37B-F950F97E11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14C81038-2F08-4CA2-B71E-2D0B355FF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采用摩托车专用相位 </a:t>
            </a:r>
          </a:p>
          <a:p>
            <a:pPr lvl="1" eaLnBrk="1" hangingPunct="1"/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使摩托车与其他左转车辆同时通行，每个方向左转车流单独方行</a:t>
            </a:r>
          </a:p>
          <a:p>
            <a:pPr lvl="1" eaLnBrk="1" hangingPunct="1"/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右转机动车受控制，右转摩托与行人、非机动车有冲突</a:t>
            </a:r>
          </a:p>
        </p:txBody>
      </p:sp>
      <p:sp>
        <p:nvSpPr>
          <p:cNvPr id="6150" name="Rectangle 5">
            <a:extLst>
              <a:ext uri="{FF2B5EF4-FFF2-40B4-BE49-F238E27FC236}">
                <a16:creationId xmlns:a16="http://schemas.microsoft.com/office/drawing/2014/main" id="{1C2693C5-BD23-46AA-B54C-229CA018E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24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146" name="Object 4">
            <a:extLst>
              <a:ext uri="{FF2B5EF4-FFF2-40B4-BE49-F238E27FC236}">
                <a16:creationId xmlns:a16="http://schemas.microsoft.com/office/drawing/2014/main" id="{929BB609-A3EA-47FC-8DD6-C5AD5D64B1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403600"/>
          <a:ext cx="6983412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436679" imgH="4667958" progId="Visio.Drawing.11">
                  <p:embed/>
                </p:oleObj>
              </mc:Choice>
              <mc:Fallback>
                <p:oleObj name="Visio" r:id="rId2" imgW="5436679" imgH="4667958" progId="Visio.Drawing.11">
                  <p:embed/>
                  <p:pic>
                    <p:nvPicPr>
                      <p:cNvPr id="6146" name="Object 4">
                        <a:extLst>
                          <a:ext uri="{FF2B5EF4-FFF2-40B4-BE49-F238E27FC236}">
                            <a16:creationId xmlns:a16="http://schemas.microsoft.com/office/drawing/2014/main" id="{929BB609-A3EA-47FC-8DD6-C5AD5D64B1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2420" b="9937"/>
                      <a:stretch>
                        <a:fillRect/>
                      </a:stretch>
                    </p:blipFill>
                    <p:spPr bwMode="auto">
                      <a:xfrm>
                        <a:off x="1258888" y="3403600"/>
                        <a:ext cx="6983412" cy="345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rgbClr val="FF0000"/>
                </a:solidFill>
                <a:ea typeface="宋体" pitchFamily="2" charset="-122"/>
              </a:rPr>
              <a:t>组织重点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 dirty="0">
                <a:ea typeface="宋体" pitchFamily="2" charset="-122"/>
              </a:rPr>
              <a:t>在保证车辆转弯半径和车辆、行人等候空间的前提下，尽可能减少交叉口内部冲突区域面积。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 dirty="0">
                <a:ea typeface="宋体" pitchFamily="2" charset="-122"/>
              </a:rPr>
              <a:t>渠化交通用的交通岛位置及形状，应符合车辆行驶规律，符合道路设计规范要求。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 dirty="0">
                <a:ea typeface="宋体" pitchFamily="2" charset="-122"/>
              </a:rPr>
              <a:t>交叉口交通渠化要保证驾驶员的视线开阔，特别是设置交通岛时，各种施划线标清晰、醒目，车辆行驶路线明确，交通岛上的设施和绿化不影响安全视距。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 dirty="0">
                <a:ea typeface="宋体" pitchFamily="2" charset="-122"/>
              </a:rPr>
              <a:t>交叉口交通渠化要尽可能将不同车种、不同流向、不同速度的交通流分开，确保足够通行车道数量，以减少相互冲突，有利安全行车和通行能力。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b="1" dirty="0">
                <a:ea typeface="宋体" pitchFamily="2" charset="-122"/>
              </a:rPr>
              <a:t>导流带的划设或隔离带的布设，应有利于驾驶员识别行驶方向，同时宜于进交叉口时减速和出交叉口时加速。</a:t>
            </a:r>
          </a:p>
          <a:p>
            <a:pPr eaLnBrk="1" hangingPunct="1">
              <a:lnSpc>
                <a:spcPct val="110000"/>
              </a:lnSpc>
            </a:pPr>
            <a:endParaRPr lang="en-US" altLang="zh-CN" sz="2400" dirty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9551C56-F60A-4738-81DB-16AFAA2799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95220850-0207-43C9-A932-187AF4EDA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B4AFC39-7B51-4850-AB9C-56A3153E7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设置摩托车专用排队区 </a:t>
            </a:r>
          </a:p>
        </p:txBody>
      </p:sp>
      <p:pic>
        <p:nvPicPr>
          <p:cNvPr id="107525" name="Picture 4">
            <a:extLst>
              <a:ext uri="{FF2B5EF4-FFF2-40B4-BE49-F238E27FC236}">
                <a16:creationId xmlns:a16="http://schemas.microsoft.com/office/drawing/2014/main" id="{3578FA73-D36D-4C0C-9C50-0DFCBE06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16113"/>
            <a:ext cx="67691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993BD76-BA9A-46A1-AF30-32A9BCC66F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5424D116-FFFF-4BD2-99A1-D2E0CFCAE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5ED2729C-BD52-4E06-B9B9-1023034832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900113" cy="50292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路口摩托车道交通组织 </a:t>
            </a:r>
          </a:p>
        </p:txBody>
      </p:sp>
      <p:pic>
        <p:nvPicPr>
          <p:cNvPr id="108549" name="Picture 5" descr="4-128">
            <a:extLst>
              <a:ext uri="{FF2B5EF4-FFF2-40B4-BE49-F238E27FC236}">
                <a16:creationId xmlns:a16="http://schemas.microsoft.com/office/drawing/2014/main" id="{961151BB-E0E0-453B-98FE-B38A657B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5" t="8380" r="32841" b="15492"/>
          <a:stretch>
            <a:fillRect/>
          </a:stretch>
        </p:blipFill>
        <p:spPr bwMode="auto">
          <a:xfrm rot="-5400000">
            <a:off x="2029620" y="427831"/>
            <a:ext cx="5732462" cy="712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>
            <a:extLst>
              <a:ext uri="{FF2B5EF4-FFF2-40B4-BE49-F238E27FC236}">
                <a16:creationId xmlns:a16="http://schemas.microsoft.com/office/drawing/2014/main" id="{E1ABA871-95E1-4F9C-950D-DE593EE877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9839BD1D-0F00-48B3-81DF-615483E83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0DF07D-3269-474C-89A5-F1B7189EB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摩托车随行人相位通行，左转摩托车二次过街</a:t>
            </a:r>
          </a:p>
        </p:txBody>
      </p:sp>
      <p:sp>
        <p:nvSpPr>
          <p:cNvPr id="7174" name="Rectangle 5">
            <a:extLst>
              <a:ext uri="{FF2B5EF4-FFF2-40B4-BE49-F238E27FC236}">
                <a16:creationId xmlns:a16="http://schemas.microsoft.com/office/drawing/2014/main" id="{791C40CF-2507-4ADF-8952-D4EC2F0F5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170" name="Object 4">
            <a:extLst>
              <a:ext uri="{FF2B5EF4-FFF2-40B4-BE49-F238E27FC236}">
                <a16:creationId xmlns:a16="http://schemas.microsoft.com/office/drawing/2014/main" id="{D4888E4F-9A16-4E77-AB08-FA7DD020DA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1844675"/>
          <a:ext cx="58324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891245" imgH="3820686" progId="Visio.Drawing.11">
                  <p:embed/>
                </p:oleObj>
              </mc:Choice>
              <mc:Fallback>
                <p:oleObj name="Visio" r:id="rId2" imgW="4891245" imgH="3820686" progId="Visio.Drawing.11">
                  <p:embed/>
                  <p:pic>
                    <p:nvPicPr>
                      <p:cNvPr id="7170" name="Object 4">
                        <a:extLst>
                          <a:ext uri="{FF2B5EF4-FFF2-40B4-BE49-F238E27FC236}">
                            <a16:creationId xmlns:a16="http://schemas.microsoft.com/office/drawing/2014/main" id="{D4888E4F-9A16-4E77-AB08-FA7DD020DA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451" t="1497" r="3502" b="8728"/>
                      <a:stretch>
                        <a:fillRect/>
                      </a:stretch>
                    </p:blipFill>
                    <p:spPr bwMode="auto">
                      <a:xfrm>
                        <a:off x="1835150" y="1844675"/>
                        <a:ext cx="5832475" cy="486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4ACFBA1-849A-484A-B48C-47C59E926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442323"/>
            <a:ext cx="1964945" cy="195830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zh-CN" altLang="en-US" b="1">
                <a:ea typeface="宋体" pitchFamily="2" charset="-122"/>
              </a:rPr>
              <a:t>在交通流交叉时，应尽可能渠化成直角或近似直角交叉。交通流合流时，应以较小角度进行合流，实践证明角度在</a:t>
            </a:r>
            <a:r>
              <a:rPr lang="en-US" altLang="zh-CN" b="1">
                <a:ea typeface="宋体" pitchFamily="2" charset="-122"/>
              </a:rPr>
              <a:t>10</a:t>
            </a:r>
            <a:r>
              <a:rPr lang="zh-CN" altLang="en-US" b="1">
                <a:ea typeface="宋体" pitchFamily="2" charset="-122"/>
              </a:rPr>
              <a:t>～</a:t>
            </a:r>
            <a:r>
              <a:rPr lang="en-US" altLang="zh-CN" b="1">
                <a:ea typeface="宋体" pitchFamily="2" charset="-122"/>
              </a:rPr>
              <a:t>15°</a:t>
            </a:r>
            <a:r>
              <a:rPr lang="zh-CN" altLang="en-US" b="1">
                <a:ea typeface="宋体" pitchFamily="2" charset="-122"/>
              </a:rPr>
              <a:t>时，合流速度差最小。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ea typeface="宋体" pitchFamily="2" charset="-122"/>
              </a:rPr>
              <a:t>施划人行横道、停车线等位置，应符合人的交通特性与习惯。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ea typeface="宋体" pitchFamily="2" charset="-122"/>
              </a:rPr>
              <a:t>渠化不易过于复杂。过于复杂的渠化容易时驾驶员错位判断行驶路线。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ea typeface="宋体" pitchFamily="2" charset="-122"/>
              </a:rPr>
              <a:t>对信号交叉口有条件的情况下，积极拓宽路口，增加进口车道数。但不宜过多，以免车流交织过多。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ea typeface="宋体" pitchFamily="2" charset="-122"/>
              </a:rPr>
              <a:t>出口车道数量应该不小于一个相位内放行的最大车流数量。如受道路条件限制，右转车流只有一股时可不考虑右转车流。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ea typeface="宋体" pitchFamily="2" charset="-122"/>
              </a:rPr>
              <a:t>有合理的渐变段。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A2055-8704-45D3-D908-F41C723E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60F88A-2C8D-CDD5-6856-BAB2ACC22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020A06-F21F-F4B6-8560-2744FADB0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2FF56C-AF53-BAFC-A8BB-9FB89714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76" y="1358611"/>
            <a:ext cx="9144000" cy="513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531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69C66-2920-EB6B-0E35-CBEED7E4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CA717-5A00-A753-A2C0-CFBA6CCF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9F94DA-A3BC-D5AB-A966-E414F4FF9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A19975-440E-F8D9-4711-2CFC81AD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96752"/>
            <a:ext cx="9144000" cy="51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520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9ABD9-7B65-ECF3-5C75-B4A004CA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 descr="图示, 工程绘图&#10;&#10;描述已自动生成">
            <a:extLst>
              <a:ext uri="{FF2B5EF4-FFF2-40B4-BE49-F238E27FC236}">
                <a16:creationId xmlns:a16="http://schemas.microsoft.com/office/drawing/2014/main" id="{7AA18113-DCAF-5F04-353D-1B6592990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2698" r="1093" b="2478"/>
          <a:stretch/>
        </p:blipFill>
        <p:spPr>
          <a:xfrm>
            <a:off x="-3001" y="0"/>
            <a:ext cx="9184764" cy="670560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415F18-9B96-4CAD-D0BD-2973CAA45A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421173520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23557" name="Picture 5" descr="DSC_00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5813"/>
            <a:ext cx="9144000" cy="607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0" name="Oval 6"/>
          <p:cNvSpPr>
            <a:spLocks noChangeArrowheads="1"/>
          </p:cNvSpPr>
          <p:nvPr/>
        </p:nvSpPr>
        <p:spPr bwMode="auto">
          <a:xfrm rot="-2227299">
            <a:off x="1331913" y="5300663"/>
            <a:ext cx="1152525" cy="6143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827088" y="6092825"/>
            <a:ext cx="2376487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无调头导向箭头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 animBg="1"/>
      <p:bldP spid="829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24581" name="Picture 4" descr="DSC_00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4225"/>
            <a:ext cx="9144000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3" name="Oval 5"/>
          <p:cNvSpPr>
            <a:spLocks noChangeArrowheads="1"/>
          </p:cNvSpPr>
          <p:nvPr/>
        </p:nvSpPr>
        <p:spPr bwMode="auto">
          <a:xfrm rot="-4425346">
            <a:off x="1760538" y="3443288"/>
            <a:ext cx="1152525" cy="7207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4" name="Oval 6"/>
          <p:cNvSpPr>
            <a:spLocks noChangeArrowheads="1"/>
          </p:cNvSpPr>
          <p:nvPr/>
        </p:nvSpPr>
        <p:spPr bwMode="auto">
          <a:xfrm rot="-120275">
            <a:off x="1547813" y="4652963"/>
            <a:ext cx="1152525" cy="6143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5" name="Oval 7"/>
          <p:cNvSpPr>
            <a:spLocks noChangeArrowheads="1"/>
          </p:cNvSpPr>
          <p:nvPr/>
        </p:nvSpPr>
        <p:spPr bwMode="auto">
          <a:xfrm rot="-4248703">
            <a:off x="4971257" y="2420143"/>
            <a:ext cx="1460500" cy="61436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827088" y="5373688"/>
            <a:ext cx="3529012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标线与设计速度不匹配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3563938" y="1628775"/>
            <a:ext cx="230505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无让行控制，无出入口标线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animBg="1"/>
      <p:bldP spid="83974" grpId="0" animBg="1"/>
      <p:bldP spid="83975" grpId="0" animBg="1"/>
      <p:bldP spid="83976" grpId="0" animBg="1"/>
      <p:bldP spid="839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25605" name="Picture 4" descr="DSC_00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4225"/>
            <a:ext cx="9144000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5" name="Oval 5"/>
          <p:cNvSpPr>
            <a:spLocks noChangeArrowheads="1"/>
          </p:cNvSpPr>
          <p:nvPr/>
        </p:nvSpPr>
        <p:spPr bwMode="auto">
          <a:xfrm rot="-120275">
            <a:off x="1257300" y="4505325"/>
            <a:ext cx="4608513" cy="13557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1835150" y="5805488"/>
            <a:ext cx="4392613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无障碍通道与人行横道不匹配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  <p:bldP spid="870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3.1 </a:t>
            </a:r>
            <a:r>
              <a:rPr lang="zh-CN" altLang="en-US">
                <a:ea typeface="宋体" pitchFamily="2" charset="-122"/>
              </a:rPr>
              <a:t>交通冲突 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冲突点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b="1" dirty="0">
                <a:ea typeface="宋体" pitchFamily="2" charset="-122"/>
              </a:rPr>
              <a:t>当两股不同流向的交通同时通过空间某点时，就会产生交通冲突。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ea typeface="宋体" pitchFamily="2" charset="-122"/>
              </a:rPr>
              <a:t>按角度分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b="1" dirty="0">
                <a:ea typeface="宋体" pitchFamily="2" charset="-122"/>
              </a:rPr>
              <a:t>纵向冲突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b="1" dirty="0">
                <a:ea typeface="宋体" pitchFamily="2" charset="-122"/>
              </a:rPr>
              <a:t>横向冲突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ea typeface="宋体" pitchFamily="2" charset="-122"/>
              </a:rPr>
              <a:t>按发生地点分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b="1" dirty="0">
                <a:ea typeface="宋体" pitchFamily="2" charset="-122"/>
              </a:rPr>
              <a:t>固定冲突点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b="1" dirty="0">
                <a:ea typeface="宋体" pitchFamily="2" charset="-122"/>
              </a:rPr>
              <a:t>随机冲突点 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234488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70" name="Oval 6"/>
          <p:cNvSpPr>
            <a:spLocks noChangeArrowheads="1"/>
          </p:cNvSpPr>
          <p:nvPr/>
        </p:nvSpPr>
        <p:spPr bwMode="auto">
          <a:xfrm rot="-120275">
            <a:off x="4356100" y="4437063"/>
            <a:ext cx="1298575" cy="57943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4716463" y="4941888"/>
            <a:ext cx="295275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无不用黄色网格线，用非机动车道</a:t>
            </a:r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 rot="-120275">
            <a:off x="2916238" y="3716338"/>
            <a:ext cx="1298575" cy="57943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827088" y="3573463"/>
            <a:ext cx="208915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停车让行，不用减速让行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 animBg="1"/>
      <p:bldP spid="88071" grpId="0" animBg="1"/>
      <p:bldP spid="88072" grpId="0" animBg="1"/>
      <p:bldP spid="880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27653" name="Picture 4" descr="线缆敷设图-三苏大道-杭州路 Model (1)"/>
          <p:cNvPicPr>
            <a:picLocks noChangeAspect="1" noChangeArrowheads="1"/>
          </p:cNvPicPr>
          <p:nvPr/>
        </p:nvPicPr>
        <p:blipFill>
          <a:blip r:embed="rId2" cstate="print">
            <a:lum contrast="24000"/>
          </a:blip>
          <a:srcRect l="6818" t="9521" r="8836" b="6389"/>
          <a:stretch>
            <a:fillRect/>
          </a:stretch>
        </p:blipFill>
        <p:spPr bwMode="auto">
          <a:xfrm>
            <a:off x="179388" y="541338"/>
            <a:ext cx="8964612" cy="631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7" name="Oval 5"/>
          <p:cNvSpPr>
            <a:spLocks noChangeArrowheads="1"/>
          </p:cNvSpPr>
          <p:nvPr/>
        </p:nvSpPr>
        <p:spPr bwMode="auto">
          <a:xfrm rot="-120275">
            <a:off x="4429125" y="4724400"/>
            <a:ext cx="1298575" cy="5794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b="0"/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5219700" y="5373688"/>
            <a:ext cx="208915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出口道数量少</a:t>
            </a: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6659563" y="2924175"/>
            <a:ext cx="2089150" cy="11969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未根据路口实际情况设计，模式化设计。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nimBg="1"/>
      <p:bldP spid="90118" grpId="0" animBg="1"/>
      <p:bldP spid="901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28677" name="Picture 4" descr="P10106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5650"/>
            <a:ext cx="9144000" cy="6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981075"/>
            <a:ext cx="62103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1" name="Oval 5"/>
          <p:cNvSpPr>
            <a:spLocks noChangeArrowheads="1"/>
          </p:cNvSpPr>
          <p:nvPr/>
        </p:nvSpPr>
        <p:spPr bwMode="auto">
          <a:xfrm rot="-120275">
            <a:off x="3779838" y="4797425"/>
            <a:ext cx="1298575" cy="5794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4570413" y="5446713"/>
            <a:ext cx="208915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隔离岛被撞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1" grpId="0" animBg="1"/>
      <p:bldP spid="911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30725" name="Picture 4" descr="新旧对比－新路口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0"/>
            <a:ext cx="7885112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611188" y="6165850"/>
            <a:ext cx="79930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/>
              <a:t>隔离栏式的分隔：非机动车左转二次通行，与左转待转区同样原理。</a:t>
            </a:r>
          </a:p>
        </p:txBody>
      </p:sp>
      <p:sp>
        <p:nvSpPr>
          <p:cNvPr id="92166" name="Oval 6"/>
          <p:cNvSpPr>
            <a:spLocks noChangeArrowheads="1"/>
          </p:cNvSpPr>
          <p:nvPr/>
        </p:nvSpPr>
        <p:spPr bwMode="auto">
          <a:xfrm rot="-120275">
            <a:off x="5003800" y="3933825"/>
            <a:ext cx="1298575" cy="5794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4500563" y="4652963"/>
            <a:ext cx="208915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变黄色网格线为非机动车道</a:t>
            </a:r>
          </a:p>
        </p:txBody>
      </p:sp>
      <p:sp>
        <p:nvSpPr>
          <p:cNvPr id="92168" name="Oval 8"/>
          <p:cNvSpPr>
            <a:spLocks noChangeArrowheads="1"/>
          </p:cNvSpPr>
          <p:nvPr/>
        </p:nvSpPr>
        <p:spPr bwMode="auto">
          <a:xfrm rot="-120275">
            <a:off x="4932363" y="1412875"/>
            <a:ext cx="1298575" cy="5794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6443663" y="1844675"/>
            <a:ext cx="1655762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人行横道应该连续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6" grpId="0" animBg="1"/>
      <p:bldP spid="92167" grpId="0" animBg="1"/>
      <p:bldP spid="92168" grpId="0" animBg="1"/>
      <p:bldP spid="921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96938"/>
            <a:ext cx="9144000" cy="596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小型路口等候区 </a:t>
            </a:r>
          </a:p>
        </p:txBody>
      </p:sp>
      <p:pic>
        <p:nvPicPr>
          <p:cNvPr id="32773" name="图片 7"/>
          <p:cNvPicPr>
            <a:picLocks noChangeAspect="1" noChangeArrowheads="1"/>
          </p:cNvPicPr>
          <p:nvPr/>
        </p:nvPicPr>
        <p:blipFill>
          <a:blip r:embed="rId2" cstate="print"/>
          <a:srcRect t="43073" r="50214" b="13605"/>
          <a:stretch>
            <a:fillRect/>
          </a:stretch>
        </p:blipFill>
        <p:spPr bwMode="auto">
          <a:xfrm>
            <a:off x="755650" y="2060575"/>
            <a:ext cx="7705725" cy="456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渠化过于复杂</a:t>
            </a:r>
          </a:p>
        </p:txBody>
      </p:sp>
      <p:pic>
        <p:nvPicPr>
          <p:cNvPr id="33797" name="Picture 4" descr="9-1-0大山子"/>
          <p:cNvPicPr>
            <a:picLocks noChangeAspect="1" noChangeArrowheads="1"/>
          </p:cNvPicPr>
          <p:nvPr/>
        </p:nvPicPr>
        <p:blipFill>
          <a:blip r:embed="rId2" cstate="print"/>
          <a:srcRect l="19650" t="18353" r="26694"/>
          <a:stretch>
            <a:fillRect/>
          </a:stretch>
        </p:blipFill>
        <p:spPr bwMode="auto">
          <a:xfrm>
            <a:off x="3132138" y="692150"/>
            <a:ext cx="6011862" cy="557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交通信号设置规定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153400" cy="55451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宋体" pitchFamily="2" charset="-122"/>
              </a:rPr>
              <a:t>倒计时器设置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b="1" dirty="0">
                <a:ea typeface="宋体" pitchFamily="2" charset="-122"/>
              </a:rPr>
              <a:t>人行、非机动车信号灯配置倒计时器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b="1" dirty="0">
                <a:ea typeface="宋体" pitchFamily="2" charset="-122"/>
              </a:rPr>
              <a:t>机动车可不设置倒计时器。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宋体" pitchFamily="2" charset="-122"/>
              </a:rPr>
              <a:t>机动车信号灯显示顺序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宋体" pitchFamily="2" charset="-122"/>
              </a:rPr>
              <a:t>红 →绿 → 绿闪 → 黄 → 红。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宋体" pitchFamily="2" charset="-122"/>
              </a:rPr>
              <a:t>信号机均采用协调控制式信号机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宋体" pitchFamily="2" charset="-122"/>
              </a:rPr>
              <a:t>需要通信接口，应采用通用的标准接口。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宋体" pitchFamily="2" charset="-122"/>
              </a:rPr>
              <a:t>主干道与支道交叉口、次干道与次干道交叉口、次干道与支道交叉口、支道与支道交叉口信号机采用</a:t>
            </a:r>
            <a:r>
              <a:rPr lang="en-US" altLang="zh-CN" sz="2400" dirty="0">
                <a:ea typeface="宋体" pitchFamily="2" charset="-122"/>
              </a:rPr>
              <a:t>8</a:t>
            </a:r>
            <a:r>
              <a:rPr lang="zh-CN" altLang="en-US" sz="2400" dirty="0">
                <a:ea typeface="宋体" pitchFamily="2" charset="-122"/>
              </a:rPr>
              <a:t>相位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宋体" pitchFamily="2" charset="-122"/>
              </a:rPr>
              <a:t>主干道与主干道交叉口、主干道与次干道交叉口信号机采用</a:t>
            </a:r>
            <a:r>
              <a:rPr lang="en-US" altLang="zh-CN" sz="2400" dirty="0">
                <a:ea typeface="宋体" pitchFamily="2" charset="-122"/>
              </a:rPr>
              <a:t>16</a:t>
            </a:r>
            <a:r>
              <a:rPr lang="zh-CN" altLang="en-US" sz="2400" dirty="0">
                <a:ea typeface="宋体" pitchFamily="2" charset="-122"/>
              </a:rPr>
              <a:t>相位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5</a:t>
            </a:r>
            <a:r>
              <a:rPr lang="zh-CN" altLang="en-US" sz="2400" dirty="0">
                <a:ea typeface="宋体" pitchFamily="2" charset="-122"/>
              </a:rPr>
              <a:t>路及</a:t>
            </a:r>
            <a:r>
              <a:rPr lang="en-US" altLang="zh-CN" sz="2400" dirty="0">
                <a:ea typeface="宋体" pitchFamily="2" charset="-122"/>
              </a:rPr>
              <a:t>5</a:t>
            </a:r>
            <a:r>
              <a:rPr lang="zh-CN" altLang="en-US" sz="2400" dirty="0">
                <a:ea typeface="宋体" pitchFamily="2" charset="-122"/>
              </a:rPr>
              <a:t>路以上交叉口、设信号灯的环形交叉口、</a:t>
            </a:r>
            <a:r>
              <a:rPr lang="en-US" altLang="zh-CN" sz="2400" dirty="0">
                <a:ea typeface="宋体" pitchFamily="2" charset="-122"/>
              </a:rPr>
              <a:t>1</a:t>
            </a:r>
            <a:r>
              <a:rPr lang="zh-CN" altLang="en-US" sz="2400" dirty="0">
                <a:ea typeface="宋体" pitchFamily="2" charset="-122"/>
              </a:rPr>
              <a:t>台信号机控制</a:t>
            </a:r>
            <a:r>
              <a:rPr lang="en-US" altLang="zh-CN" sz="2400" dirty="0">
                <a:ea typeface="宋体" pitchFamily="2" charset="-122"/>
              </a:rPr>
              <a:t>2</a:t>
            </a:r>
            <a:r>
              <a:rPr lang="zh-CN" altLang="en-US" sz="2400" dirty="0">
                <a:ea typeface="宋体" pitchFamily="2" charset="-122"/>
              </a:rPr>
              <a:t>个及以上交叉口信号机采用</a:t>
            </a:r>
            <a:r>
              <a:rPr lang="en-US" altLang="zh-CN" sz="2400" dirty="0">
                <a:ea typeface="宋体" pitchFamily="2" charset="-122"/>
              </a:rPr>
              <a:t>32</a:t>
            </a:r>
            <a:r>
              <a:rPr lang="zh-CN" altLang="en-US" sz="2400" dirty="0">
                <a:ea typeface="宋体" pitchFamily="2" charset="-122"/>
              </a:rPr>
              <a:t>相位。 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/>
            <a:r>
              <a:rPr lang="zh-CN" altLang="en-US">
                <a:ea typeface="宋体" pitchFamily="2" charset="-122"/>
              </a:rPr>
              <a:t>机动车灯采用</a:t>
            </a:r>
            <a:r>
              <a:rPr lang="en-US" altLang="zh-CN">
                <a:ea typeface="宋体" pitchFamily="2" charset="-122"/>
              </a:rPr>
              <a:t>Φ400LED</a:t>
            </a:r>
            <a:r>
              <a:rPr lang="zh-CN" altLang="en-US">
                <a:ea typeface="宋体" pitchFamily="2" charset="-122"/>
              </a:rPr>
              <a:t>（三灯、三灯三色）满盘信号灯和</a:t>
            </a:r>
            <a:r>
              <a:rPr lang="en-US" altLang="zh-CN">
                <a:ea typeface="宋体" pitchFamily="2" charset="-122"/>
              </a:rPr>
              <a:t>LED</a:t>
            </a:r>
            <a:r>
              <a:rPr lang="zh-CN" altLang="en-US">
                <a:ea typeface="宋体" pitchFamily="2" charset="-122"/>
              </a:rPr>
              <a:t>箭头灯（三灯、三灯三色）</a:t>
            </a:r>
          </a:p>
          <a:p>
            <a:pPr marL="533400" indent="-533400" eaLnBrk="1" hangingPunct="1"/>
            <a:r>
              <a:rPr lang="zh-CN" altLang="en-US">
                <a:ea typeface="宋体" pitchFamily="2" charset="-122"/>
              </a:rPr>
              <a:t>非机动车信号灯采用</a:t>
            </a:r>
            <a:r>
              <a:rPr lang="en-US" altLang="zh-CN">
                <a:ea typeface="宋体" pitchFamily="2" charset="-122"/>
              </a:rPr>
              <a:t>Φ300LED</a:t>
            </a:r>
            <a:r>
              <a:rPr lang="zh-CN" altLang="en-US">
                <a:ea typeface="宋体" pitchFamily="2" charset="-122"/>
              </a:rPr>
              <a:t>（三灯、三灯三色）机动车图案信号灯</a:t>
            </a:r>
          </a:p>
          <a:p>
            <a:pPr marL="533400" indent="-533400" eaLnBrk="1" hangingPunct="1"/>
            <a:r>
              <a:rPr lang="zh-CN" altLang="en-US">
                <a:ea typeface="宋体" pitchFamily="2" charset="-122"/>
              </a:rPr>
              <a:t>行人信号灯采用</a:t>
            </a:r>
            <a:r>
              <a:rPr lang="en-US" altLang="zh-CN">
                <a:ea typeface="宋体" pitchFamily="2" charset="-122"/>
              </a:rPr>
              <a:t>Φ300LED</a:t>
            </a:r>
            <a:r>
              <a:rPr lang="zh-CN" altLang="en-US">
                <a:ea typeface="宋体" pitchFamily="2" charset="-122"/>
              </a:rPr>
              <a:t>（双灯、双灯双色）人形图案灯；</a:t>
            </a:r>
          </a:p>
          <a:p>
            <a:pPr marL="533400" indent="-533400" eaLnBrk="1" hangingPunct="1"/>
            <a:r>
              <a:rPr lang="zh-CN" altLang="en-GB">
                <a:ea typeface="宋体" pitchFamily="2" charset="-122"/>
              </a:rPr>
              <a:t>窨井间管道规格如下：</a:t>
            </a:r>
          </a:p>
          <a:p>
            <a:pPr lvl="1" eaLnBrk="1" hangingPunct="1"/>
            <a:r>
              <a:rPr lang="en-GB" altLang="zh-CN" b="1">
                <a:ea typeface="宋体" pitchFamily="2" charset="-122"/>
              </a:rPr>
              <a:t> 2</a:t>
            </a:r>
            <a:r>
              <a:rPr lang="zh-CN" altLang="en-US" b="1">
                <a:ea typeface="宋体" pitchFamily="2" charset="-122"/>
              </a:rPr>
              <a:t>根</a:t>
            </a:r>
            <a:r>
              <a:rPr lang="en-GB" altLang="zh-CN" b="1">
                <a:ea typeface="宋体" pitchFamily="2" charset="-122"/>
              </a:rPr>
              <a:t>DN125</a:t>
            </a:r>
            <a:r>
              <a:rPr lang="zh-CN" altLang="en-US" b="1">
                <a:ea typeface="宋体" pitchFamily="2" charset="-122"/>
              </a:rPr>
              <a:t>，外径</a:t>
            </a:r>
            <a:r>
              <a:rPr lang="en-GB" altLang="zh-CN" b="1">
                <a:ea typeface="宋体" pitchFamily="2" charset="-122"/>
              </a:rPr>
              <a:t>Φ140mm</a:t>
            </a:r>
            <a:r>
              <a:rPr lang="zh-CN" altLang="en-US" b="1">
                <a:ea typeface="宋体" pitchFamily="2" charset="-122"/>
              </a:rPr>
              <a:t>壁厚</a:t>
            </a:r>
            <a:r>
              <a:rPr lang="en-GB" altLang="zh-CN" b="1">
                <a:ea typeface="宋体" pitchFamily="2" charset="-122"/>
              </a:rPr>
              <a:t>4.5mm</a:t>
            </a:r>
            <a:r>
              <a:rPr lang="zh-CN" altLang="en-US" b="1">
                <a:ea typeface="宋体" pitchFamily="2" charset="-122"/>
              </a:rPr>
              <a:t>热镀锌钢管；内套</a:t>
            </a:r>
            <a:r>
              <a:rPr lang="en-GB" altLang="zh-CN" b="1">
                <a:ea typeface="宋体" pitchFamily="2" charset="-122"/>
              </a:rPr>
              <a:t>Φ110mmPVC</a:t>
            </a:r>
            <a:r>
              <a:rPr lang="zh-CN" altLang="en-US" b="1">
                <a:ea typeface="宋体" pitchFamily="2" charset="-122"/>
              </a:rPr>
              <a:t>管。</a:t>
            </a:r>
          </a:p>
          <a:p>
            <a:pPr lvl="1" eaLnBrk="1" hangingPunct="1"/>
            <a:r>
              <a:rPr lang="en-GB" altLang="zh-CN" b="1">
                <a:ea typeface="宋体" pitchFamily="2" charset="-122"/>
              </a:rPr>
              <a:t>1</a:t>
            </a:r>
            <a:r>
              <a:rPr lang="zh-CN" altLang="en-US" b="1">
                <a:ea typeface="宋体" pitchFamily="2" charset="-122"/>
              </a:rPr>
              <a:t>根</a:t>
            </a:r>
            <a:r>
              <a:rPr lang="en-GB" altLang="zh-CN" b="1">
                <a:ea typeface="宋体" pitchFamily="2" charset="-122"/>
              </a:rPr>
              <a:t>DN80</a:t>
            </a:r>
            <a:r>
              <a:rPr lang="zh-CN" altLang="en-US" b="1">
                <a:ea typeface="宋体" pitchFamily="2" charset="-122"/>
              </a:rPr>
              <a:t>，外径</a:t>
            </a:r>
            <a:r>
              <a:rPr lang="en-GB" altLang="zh-CN" b="1">
                <a:ea typeface="宋体" pitchFamily="2" charset="-122"/>
              </a:rPr>
              <a:t>Φ89mm</a:t>
            </a:r>
            <a:r>
              <a:rPr lang="zh-CN" altLang="en-US" b="1">
                <a:ea typeface="宋体" pitchFamily="2" charset="-122"/>
              </a:rPr>
              <a:t>壁厚</a:t>
            </a:r>
            <a:r>
              <a:rPr lang="en-GB" altLang="zh-CN" b="1">
                <a:ea typeface="宋体" pitchFamily="2" charset="-122"/>
              </a:rPr>
              <a:t>4.0mm</a:t>
            </a:r>
            <a:r>
              <a:rPr lang="zh-CN" altLang="en-US" b="1">
                <a:ea typeface="宋体" pitchFamily="2" charset="-122"/>
              </a:rPr>
              <a:t>热镀锌钢管；内套</a:t>
            </a:r>
            <a:r>
              <a:rPr lang="en-GB" altLang="zh-CN" b="1">
                <a:ea typeface="宋体" pitchFamily="2" charset="-122"/>
              </a:rPr>
              <a:t>Φ75mmPVC</a:t>
            </a:r>
            <a:r>
              <a:rPr lang="zh-CN" altLang="en-US" b="1">
                <a:ea typeface="宋体" pitchFamily="2" charset="-122"/>
              </a:rPr>
              <a:t>管。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横向冲突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交叉冲突点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交织冲突点：合流冲突点、分流冲突点。</a:t>
            </a:r>
          </a:p>
        </p:txBody>
      </p:sp>
      <p:pic>
        <p:nvPicPr>
          <p:cNvPr id="11269" name="Picture 4" descr="2-1"/>
          <p:cNvPicPr>
            <a:picLocks noChangeAspect="1" noChangeArrowheads="1"/>
          </p:cNvPicPr>
          <p:nvPr/>
        </p:nvPicPr>
        <p:blipFill>
          <a:blip r:embed="rId2" cstate="print"/>
          <a:srcRect l="14836" t="34010" r="41806" b="36934"/>
          <a:stretch>
            <a:fillRect/>
          </a:stretch>
        </p:blipFill>
        <p:spPr bwMode="auto">
          <a:xfrm>
            <a:off x="1116013" y="3284538"/>
            <a:ext cx="7127875" cy="287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153400" cy="5029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>
                <a:ea typeface="宋体" pitchFamily="2" charset="-122"/>
              </a:rPr>
              <a:t>指示车道从停车线至停车线后</a:t>
            </a:r>
            <a:r>
              <a:rPr lang="en-US" altLang="zh-CN">
                <a:ea typeface="宋体" pitchFamily="2" charset="-122"/>
              </a:rPr>
              <a:t>50m</a:t>
            </a:r>
            <a:r>
              <a:rPr lang="zh-CN" altLang="en-US">
                <a:ea typeface="宋体" pitchFamily="2" charset="-122"/>
              </a:rPr>
              <a:t>不在以下范围内时，相应增加一组或多组信号灯的情况</a:t>
            </a:r>
          </a:p>
        </p:txBody>
      </p:sp>
      <p:sp>
        <p:nvSpPr>
          <p:cNvPr id="36869" name="Rectangle 7"/>
          <p:cNvSpPr>
            <a:spLocks noChangeArrowheads="1"/>
          </p:cNvSpPr>
          <p:nvPr/>
        </p:nvSpPr>
        <p:spPr bwMode="auto">
          <a:xfrm>
            <a:off x="0" y="191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6870" name="Picture 10"/>
          <p:cNvPicPr>
            <a:picLocks noChangeAspect="1" noChangeArrowheads="1"/>
          </p:cNvPicPr>
          <p:nvPr/>
        </p:nvPicPr>
        <p:blipFill>
          <a:blip r:embed="rId2" cstate="print"/>
          <a:srcRect l="8243" r="13707"/>
          <a:stretch>
            <a:fillRect/>
          </a:stretch>
        </p:blipFill>
        <p:spPr bwMode="auto">
          <a:xfrm>
            <a:off x="0" y="2589213"/>
            <a:ext cx="4537075" cy="400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11"/>
          <p:cNvPicPr>
            <a:picLocks noChangeAspect="1" noChangeArrowheads="1"/>
          </p:cNvPicPr>
          <p:nvPr/>
        </p:nvPicPr>
        <p:blipFill>
          <a:blip r:embed="rId3" cstate="print"/>
          <a:srcRect l="11111" r="9557"/>
          <a:stretch>
            <a:fillRect/>
          </a:stretch>
        </p:blipFill>
        <p:spPr bwMode="auto">
          <a:xfrm>
            <a:off x="4787900" y="2992438"/>
            <a:ext cx="4356100" cy="36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153400" cy="5029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>
                <a:ea typeface="宋体" pitchFamily="2" charset="-122"/>
              </a:rPr>
              <a:t>采用悬臂式安装时，高度</a:t>
            </a:r>
            <a:r>
              <a:rPr lang="en-US" altLang="zh-CN" sz="2400">
                <a:ea typeface="宋体" pitchFamily="2" charset="-122"/>
              </a:rPr>
              <a:t>5.5m</a:t>
            </a:r>
            <a:r>
              <a:rPr lang="zh-CN" altLang="en-US" sz="2400">
                <a:ea typeface="宋体" pitchFamily="2" charset="-122"/>
              </a:rPr>
              <a:t>至</a:t>
            </a:r>
            <a:r>
              <a:rPr lang="en-US" altLang="zh-CN" sz="2400">
                <a:ea typeface="宋体" pitchFamily="2" charset="-122"/>
              </a:rPr>
              <a:t>7m</a:t>
            </a:r>
            <a:r>
              <a:rPr lang="zh-CN" altLang="en-US" sz="2400">
                <a:ea typeface="宋体" pitchFamily="2" charset="-122"/>
              </a:rPr>
              <a:t>；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400">
                <a:ea typeface="宋体" pitchFamily="2" charset="-122"/>
              </a:rPr>
              <a:t>采用柱式安装时，高度不应低于</a:t>
            </a:r>
            <a:r>
              <a:rPr lang="en-US" altLang="zh-CN" sz="2400">
                <a:ea typeface="宋体" pitchFamily="2" charset="-122"/>
              </a:rPr>
              <a:t>3m</a:t>
            </a:r>
            <a:r>
              <a:rPr lang="zh-CN" altLang="en-US" sz="2400">
                <a:ea typeface="宋体" pitchFamily="2" charset="-122"/>
              </a:rPr>
              <a:t>；</a:t>
            </a:r>
            <a:endParaRPr lang="zh-CN" altLang="en-GB" sz="2400">
              <a:ea typeface="宋体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GB" sz="2400">
                <a:ea typeface="宋体" pitchFamily="2" charset="-122"/>
              </a:rPr>
              <a:t>安装于立交桥体上时，不得低于桥体净空。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400">
                <a:ea typeface="宋体" pitchFamily="2" charset="-122"/>
              </a:rPr>
              <a:t>信号灯基准轴与地面平行，基准轴的垂面通过所控机动车道停车线后</a:t>
            </a:r>
            <a:r>
              <a:rPr lang="en-US" altLang="zh-CN" sz="2400">
                <a:ea typeface="宋体" pitchFamily="2" charset="-122"/>
              </a:rPr>
              <a:t>60</a:t>
            </a:r>
            <a:r>
              <a:rPr lang="zh-CN" altLang="en-US" sz="2400">
                <a:ea typeface="宋体" pitchFamily="2" charset="-122"/>
              </a:rPr>
              <a:t>米处中心点 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 cstate="print"/>
          <a:srcRect l="5710" t="6055" r="8775" b="5130"/>
          <a:stretch>
            <a:fillRect/>
          </a:stretch>
        </p:blipFill>
        <p:spPr bwMode="auto">
          <a:xfrm>
            <a:off x="466725" y="3717925"/>
            <a:ext cx="8067675" cy="29940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3.2.2</a:t>
            </a:r>
            <a:r>
              <a:rPr lang="zh-CN" altLang="en-US">
                <a:ea typeface="宋体" pitchFamily="2" charset="-122"/>
              </a:rPr>
              <a:t>平面环形交叉口组织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5256213" cy="554355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组织思路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无信号控制，车流自组织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依靠车流交织和让行规则的控制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出环岛优先，左转优先</a:t>
            </a:r>
          </a:p>
          <a:p>
            <a:pPr eaLnBrk="1" hangingPunct="1"/>
            <a:r>
              <a:rPr lang="zh-CN" altLang="en-US">
                <a:ea typeface="宋体" pitchFamily="2" charset="-122"/>
              </a:rPr>
              <a:t>通行能力保障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足够交织段长度</a:t>
            </a:r>
          </a:p>
          <a:p>
            <a:pPr lvl="2" eaLnBrk="1" hangingPunct="1"/>
            <a:r>
              <a:rPr lang="zh-CN" altLang="en-US" b="1">
                <a:ea typeface="宋体" pitchFamily="2" charset="-122"/>
              </a:rPr>
              <a:t>一次交织段最短为</a:t>
            </a:r>
            <a:r>
              <a:rPr lang="en-US" altLang="zh-CN" b="1">
                <a:ea typeface="宋体" pitchFamily="2" charset="-122"/>
              </a:rPr>
              <a:t>70</a:t>
            </a:r>
            <a:r>
              <a:rPr lang="zh-CN" altLang="en-US" b="1">
                <a:ea typeface="宋体" pitchFamily="2" charset="-122"/>
              </a:rPr>
              <a:t>米，环岛的面积应该很大，理论不应低于</a:t>
            </a:r>
            <a:r>
              <a:rPr lang="en-US" altLang="zh-CN" b="1">
                <a:ea typeface="宋体" pitchFamily="2" charset="-122"/>
              </a:rPr>
              <a:t>150</a:t>
            </a:r>
            <a:r>
              <a:rPr lang="zh-CN" altLang="en-US" b="1">
                <a:ea typeface="宋体" pitchFamily="2" charset="-122"/>
              </a:rPr>
              <a:t>米</a:t>
            </a:r>
          </a:p>
          <a:p>
            <a:pPr lvl="2" eaLnBrk="1" hangingPunct="1"/>
            <a:r>
              <a:rPr lang="zh-CN" altLang="en-US" b="1">
                <a:ea typeface="宋体" pitchFamily="2" charset="-122"/>
              </a:rPr>
              <a:t>岛内车道数不多远</a:t>
            </a:r>
            <a:r>
              <a:rPr lang="en-US" altLang="zh-CN" b="1">
                <a:ea typeface="宋体" pitchFamily="2" charset="-122"/>
              </a:rPr>
              <a:t>3</a:t>
            </a:r>
            <a:r>
              <a:rPr lang="zh-CN" altLang="en-US" b="1">
                <a:ea typeface="宋体" pitchFamily="2" charset="-122"/>
              </a:rPr>
              <a:t>条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足够可插车间隙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遵守让行规则</a:t>
            </a:r>
          </a:p>
        </p:txBody>
      </p:sp>
      <p:pic>
        <p:nvPicPr>
          <p:cNvPr id="38917" name="Picture 5" descr="4-26"/>
          <p:cNvPicPr>
            <a:picLocks noChangeAspect="1" noChangeArrowheads="1"/>
          </p:cNvPicPr>
          <p:nvPr/>
        </p:nvPicPr>
        <p:blipFill>
          <a:blip r:embed="rId2" cstate="print"/>
          <a:srcRect l="29456" t="20416" r="31792" b="15239"/>
          <a:stretch>
            <a:fillRect/>
          </a:stretch>
        </p:blipFill>
        <p:spPr bwMode="auto">
          <a:xfrm>
            <a:off x="5614988" y="1196975"/>
            <a:ext cx="3529012" cy="3468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38918" name="Text Box 8"/>
          <p:cNvSpPr txBox="1">
            <a:spLocks noChangeArrowheads="1"/>
          </p:cNvSpPr>
          <p:nvPr/>
        </p:nvSpPr>
        <p:spPr bwMode="auto">
          <a:xfrm>
            <a:off x="5508625" y="4868863"/>
            <a:ext cx="3635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/>
              <a:t>环岛内冲突点分布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>
              <a:ea typeface="宋体" pitchFamily="2" charset="-122"/>
            </a:endParaRPr>
          </a:p>
          <a:p>
            <a:pPr eaLnBrk="1" hangingPunct="1"/>
            <a:endParaRPr lang="en-US" altLang="zh-CN">
              <a:ea typeface="宋体" pitchFamily="2" charset="-122"/>
            </a:endParaRPr>
          </a:p>
          <a:p>
            <a:pPr eaLnBrk="1" hangingPunct="1"/>
            <a:endParaRPr lang="en-US" altLang="zh-CN">
              <a:ea typeface="宋体" pitchFamily="2" charset="-122"/>
            </a:endParaRPr>
          </a:p>
          <a:p>
            <a:pPr eaLnBrk="1" hangingPunct="1"/>
            <a:endParaRPr lang="en-US" altLang="zh-CN">
              <a:ea typeface="宋体" pitchFamily="2" charset="-122"/>
            </a:endParaRPr>
          </a:p>
          <a:p>
            <a:pPr eaLnBrk="1" hangingPunct="1"/>
            <a:endParaRPr lang="en-US" altLang="zh-CN">
              <a:ea typeface="宋体" pitchFamily="2" charset="-122"/>
            </a:endParaRPr>
          </a:p>
          <a:p>
            <a:pPr eaLnBrk="1" hangingPunct="1"/>
            <a:r>
              <a:rPr lang="zh-CN" altLang="en-US">
                <a:ea typeface="宋体" pitchFamily="2" charset="-122"/>
              </a:rPr>
              <a:t>如形不成交织则环岛通行能力大大下降</a:t>
            </a:r>
          </a:p>
          <a:p>
            <a:pPr eaLnBrk="1" hangingPunct="1"/>
            <a:r>
              <a:rPr lang="zh-CN" altLang="en-US">
                <a:ea typeface="宋体" pitchFamily="2" charset="-122"/>
              </a:rPr>
              <a:t>在交织段不够的情况下，通行能力有赖于让行规则</a:t>
            </a:r>
          </a:p>
        </p:txBody>
      </p:sp>
      <p:pic>
        <p:nvPicPr>
          <p:cNvPr id="39941" name="Picture 4" descr="4-25"/>
          <p:cNvPicPr>
            <a:picLocks noChangeAspect="1" noChangeArrowheads="1"/>
          </p:cNvPicPr>
          <p:nvPr/>
        </p:nvPicPr>
        <p:blipFill>
          <a:blip r:embed="rId2" cstate="print"/>
          <a:srcRect l="21680" t="42813" r="14235" b="25224"/>
          <a:stretch>
            <a:fillRect/>
          </a:stretch>
        </p:blipFill>
        <p:spPr bwMode="auto">
          <a:xfrm>
            <a:off x="395288" y="1268413"/>
            <a:ext cx="8424862" cy="248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环形交叉口受限地点为交织段最短处，此处车流接近于交叉冲突</a:t>
            </a:r>
          </a:p>
        </p:txBody>
      </p:sp>
      <p:pic>
        <p:nvPicPr>
          <p:cNvPr id="40965" name="Picture 5" descr="4-27"/>
          <p:cNvPicPr>
            <a:picLocks noChangeAspect="1" noChangeArrowheads="1"/>
          </p:cNvPicPr>
          <p:nvPr/>
        </p:nvPicPr>
        <p:blipFill>
          <a:blip r:embed="rId2" cstate="print"/>
          <a:srcRect l="23235" t="13385" r="29056" b="11897"/>
          <a:stretch>
            <a:fillRect/>
          </a:stretch>
        </p:blipFill>
        <p:spPr bwMode="auto">
          <a:xfrm>
            <a:off x="2339975" y="2420938"/>
            <a:ext cx="4535488" cy="4235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41989" name="Picture 8" descr="环城路改造(2010"/>
          <p:cNvPicPr>
            <a:picLocks noChangeAspect="1" noChangeArrowheads="1"/>
          </p:cNvPicPr>
          <p:nvPr/>
        </p:nvPicPr>
        <p:blipFill>
          <a:blip r:embed="rId2" cstate="print"/>
          <a:srcRect l="9233" t="10701" r="12076" b="7213"/>
          <a:stretch>
            <a:fillRect/>
          </a:stretch>
        </p:blipFill>
        <p:spPr bwMode="auto">
          <a:xfrm>
            <a:off x="0" y="111125"/>
            <a:ext cx="9144000" cy="674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 Box 9"/>
          <p:cNvSpPr txBox="1">
            <a:spLocks noChangeArrowheads="1"/>
          </p:cNvSpPr>
          <p:nvPr/>
        </p:nvSpPr>
        <p:spPr bwMode="auto">
          <a:xfrm>
            <a:off x="1331913" y="6092825"/>
            <a:ext cx="4968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环形交叉口常规组织</a:t>
            </a:r>
          </a:p>
        </p:txBody>
      </p:sp>
      <p:sp>
        <p:nvSpPr>
          <p:cNvPr id="98314" name="Oval 10"/>
          <p:cNvSpPr>
            <a:spLocks noChangeArrowheads="1"/>
          </p:cNvSpPr>
          <p:nvPr/>
        </p:nvSpPr>
        <p:spPr bwMode="auto">
          <a:xfrm rot="-120275">
            <a:off x="2339975" y="3716338"/>
            <a:ext cx="1298575" cy="57943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5" name="Text Box 11"/>
          <p:cNvSpPr txBox="1">
            <a:spLocks noChangeArrowheads="1"/>
          </p:cNvSpPr>
          <p:nvPr/>
        </p:nvSpPr>
        <p:spPr bwMode="auto">
          <a:xfrm>
            <a:off x="2484438" y="4437063"/>
            <a:ext cx="215900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无左转箭头，以防误解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4" grpId="0" animBg="1"/>
      <p:bldP spid="983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环岛进口信号控制方式 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71600"/>
            <a:ext cx="3457575" cy="5029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400">
                <a:ea typeface="宋体" pitchFamily="2" charset="-122"/>
              </a:rPr>
              <a:t>环岛入口处施划停止线，设置信号灯，一般采用两相位放行方式或四面轮放方式。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>
                <a:ea typeface="宋体" pitchFamily="2" charset="-122"/>
              </a:rPr>
              <a:t>通过环岛时间较长，信号损失较大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>
                <a:ea typeface="宋体" pitchFamily="2" charset="-122"/>
              </a:rPr>
              <a:t>适用于饱和度不高，岛的面积较小，规范秩序的路口</a:t>
            </a:r>
          </a:p>
        </p:txBody>
      </p:sp>
      <p:pic>
        <p:nvPicPr>
          <p:cNvPr id="43013" name="Picture 4" descr="4-29"/>
          <p:cNvPicPr>
            <a:picLocks noChangeAspect="1" noChangeArrowheads="1"/>
          </p:cNvPicPr>
          <p:nvPr/>
        </p:nvPicPr>
        <p:blipFill>
          <a:blip r:embed="rId2" cstate="print"/>
          <a:srcRect l="24132" t="11563" r="27045" b="7179"/>
          <a:stretch>
            <a:fillRect/>
          </a:stretch>
        </p:blipFill>
        <p:spPr bwMode="auto">
          <a:xfrm>
            <a:off x="3743325" y="1196975"/>
            <a:ext cx="5400675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左转待转信号控制（二次停车法）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44037" name="Picture 4" descr="4-31"/>
          <p:cNvPicPr>
            <a:picLocks noChangeAspect="1" noChangeArrowheads="1"/>
          </p:cNvPicPr>
          <p:nvPr/>
        </p:nvPicPr>
        <p:blipFill>
          <a:blip r:embed="rId2" cstate="print"/>
          <a:srcRect l="25412" t="13385" r="12680" b="4070"/>
          <a:stretch>
            <a:fillRect/>
          </a:stretch>
        </p:blipFill>
        <p:spPr bwMode="auto">
          <a:xfrm>
            <a:off x="1692275" y="1049338"/>
            <a:ext cx="7273925" cy="580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0" y="1196975"/>
            <a:ext cx="42846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/>
              <a:t>核心思想：左转车流二次放行</a:t>
            </a:r>
          </a:p>
          <a:p>
            <a:r>
              <a:rPr lang="zh-CN" altLang="en-US" sz="2400"/>
              <a:t>适应条件：有较大的左转车流排队空间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928688"/>
            <a:ext cx="9043987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73163"/>
            <a:ext cx="9144000" cy="568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2291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graphicFrame>
        <p:nvGraphicFramePr>
          <p:cNvPr id="9242" name="Group 26"/>
          <p:cNvGraphicFramePr>
            <a:graphicFrameLocks noGrp="1"/>
          </p:cNvGraphicFramePr>
          <p:nvPr>
            <p:ph idx="1"/>
          </p:nvPr>
        </p:nvGraphicFramePr>
        <p:xfrm>
          <a:off x="457200" y="2205038"/>
          <a:ext cx="8153400" cy="4195763"/>
        </p:xfrm>
        <a:graphic>
          <a:graphicData uri="http://schemas.openxmlformats.org/drawingml/2006/table">
            <a:tbl>
              <a:tblPr/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99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交叉的形式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交叉点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合流点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分流点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共  计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800">
                <a:tc>
                  <a:txBody>
                    <a:bodyPr/>
                    <a:lstStyle/>
                    <a:p>
                      <a:pPr marL="342900" marR="0" lvl="0" indent="-762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枝交叉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枝交叉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枝交叉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枝交叉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762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49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762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8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15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24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762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8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15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24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76200" algn="l" defTabSz="914400" rtl="0" eaLnBrk="1" fontAlgn="base" latinLnBrk="0" hangingPunct="1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9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32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79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172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728663"/>
            <a:ext cx="8172450" cy="612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2" name="Oval 6"/>
          <p:cNvSpPr>
            <a:spLocks noChangeArrowheads="1"/>
          </p:cNvSpPr>
          <p:nvPr/>
        </p:nvSpPr>
        <p:spPr bwMode="auto">
          <a:xfrm rot="-120275">
            <a:off x="3708400" y="3429000"/>
            <a:ext cx="1298575" cy="5794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5219700" y="3429000"/>
            <a:ext cx="21590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左转车流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 animBg="1"/>
      <p:bldP spid="10138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48133" name="Picture 4" descr="200801161538321357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1341438"/>
            <a:ext cx="6946900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3876675" y="3246438"/>
            <a:ext cx="1390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b="0"/>
              <a:t>异型交叉口 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3.2.3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异型交叉口组织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X</a:t>
            </a:r>
            <a:r>
              <a:rPr lang="zh-CN" altLang="en-US" dirty="0">
                <a:ea typeface="宋体" pitchFamily="2" charset="-122"/>
              </a:rPr>
              <a:t>、</a:t>
            </a:r>
            <a:r>
              <a:rPr lang="en-US" altLang="zh-CN" dirty="0">
                <a:ea typeface="宋体" pitchFamily="2" charset="-122"/>
              </a:rPr>
              <a:t>Y</a:t>
            </a:r>
            <a:r>
              <a:rPr lang="zh-CN" altLang="en-US" dirty="0">
                <a:ea typeface="宋体" pitchFamily="2" charset="-122"/>
              </a:rPr>
              <a:t>型交叉口组织方案</a:t>
            </a:r>
          </a:p>
          <a:p>
            <a:pPr lvl="1" eaLnBrk="1" hangingPunct="1"/>
            <a:r>
              <a:rPr lang="zh-CN" altLang="en-US" b="1" dirty="0">
                <a:ea typeface="宋体" pitchFamily="2" charset="-122"/>
              </a:rPr>
              <a:t>缩短停车距离</a:t>
            </a:r>
          </a:p>
          <a:p>
            <a:pPr lvl="1" eaLnBrk="1" hangingPunct="1"/>
            <a:r>
              <a:rPr lang="zh-CN" altLang="en-US" b="1" dirty="0">
                <a:ea typeface="宋体" pitchFamily="2" charset="-122"/>
              </a:rPr>
              <a:t>尽可能垂直相交</a:t>
            </a:r>
          </a:p>
          <a:p>
            <a:pPr lvl="1" eaLnBrk="1" hangingPunct="1"/>
            <a:r>
              <a:rPr lang="zh-CN" altLang="en-US" b="1" dirty="0">
                <a:ea typeface="宋体" pitchFamily="2" charset="-122"/>
              </a:rPr>
              <a:t>保证足够转弯半径</a:t>
            </a:r>
          </a:p>
          <a:p>
            <a:pPr lvl="1" eaLnBrk="1" hangingPunct="1"/>
            <a:r>
              <a:rPr lang="zh-CN" altLang="en-US" b="1" dirty="0">
                <a:ea typeface="宋体" pitchFamily="2" charset="-122"/>
              </a:rPr>
              <a:t>不形成对向车流冲突</a:t>
            </a:r>
          </a:p>
        </p:txBody>
      </p:sp>
      <p:pic>
        <p:nvPicPr>
          <p:cNvPr id="49157" name="Picture 4"/>
          <p:cNvPicPr>
            <a:picLocks noChangeAspect="1" noChangeArrowheads="1"/>
          </p:cNvPicPr>
          <p:nvPr/>
        </p:nvPicPr>
        <p:blipFill>
          <a:blip r:embed="rId2" cstate="print"/>
          <a:srcRect l="636" t="39105" r="36424" b="36501"/>
          <a:stretch>
            <a:fillRect/>
          </a:stretch>
        </p:blipFill>
        <p:spPr bwMode="auto">
          <a:xfrm>
            <a:off x="539750" y="3933825"/>
            <a:ext cx="8208963" cy="242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X</a:t>
            </a:r>
            <a:r>
              <a:rPr lang="zh-CN" altLang="en-US">
                <a:ea typeface="宋体" pitchFamily="2" charset="-122"/>
              </a:rPr>
              <a:t>型路口处理</a:t>
            </a:r>
          </a:p>
        </p:txBody>
      </p:sp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2" cstate="print"/>
          <a:srcRect l="2095" t="4549" r="1947" b="1987"/>
          <a:stretch>
            <a:fillRect/>
          </a:stretch>
        </p:blipFill>
        <p:spPr bwMode="auto">
          <a:xfrm>
            <a:off x="539750" y="1989138"/>
            <a:ext cx="7775575" cy="458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51205" name="Picture 4" descr="SA50014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52229" name="Picture 4" descr="环城路改造04"/>
          <p:cNvPicPr>
            <a:picLocks noChangeAspect="1" noChangeArrowheads="1"/>
          </p:cNvPicPr>
          <p:nvPr/>
        </p:nvPicPr>
        <p:blipFill>
          <a:blip r:embed="rId2" cstate="print"/>
          <a:srcRect l="5046" t="8864" r="6604" b="18568"/>
          <a:stretch>
            <a:fillRect/>
          </a:stretch>
        </p:blipFill>
        <p:spPr bwMode="auto">
          <a:xfrm>
            <a:off x="142875" y="1341438"/>
            <a:ext cx="8893175" cy="516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53253" name="Picture 5" descr="政府门口地形（转化） Model (1)"/>
          <p:cNvPicPr>
            <a:picLocks noChangeAspect="1" noChangeArrowheads="1"/>
          </p:cNvPicPr>
          <p:nvPr/>
        </p:nvPicPr>
        <p:blipFill>
          <a:blip r:embed="rId2" cstate="print"/>
          <a:srcRect t="6740"/>
          <a:stretch>
            <a:fillRect/>
          </a:stretch>
        </p:blipFill>
        <p:spPr bwMode="auto">
          <a:xfrm>
            <a:off x="0" y="830263"/>
            <a:ext cx="9144000" cy="602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54277" name="Picture 4" descr="政府门口地形（设计1） Layout1 (1)"/>
          <p:cNvPicPr>
            <a:picLocks noChangeAspect="1" noChangeArrowheads="1"/>
          </p:cNvPicPr>
          <p:nvPr/>
        </p:nvPicPr>
        <p:blipFill>
          <a:blip r:embed="rId2" cstate="print"/>
          <a:srcRect l="12480" t="15163" r="14079" b="26744"/>
          <a:stretch>
            <a:fillRect/>
          </a:stretch>
        </p:blipFill>
        <p:spPr bwMode="auto">
          <a:xfrm>
            <a:off x="71438" y="1557338"/>
            <a:ext cx="889317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55301" name="Picture 4" descr="方案2"/>
          <p:cNvPicPr>
            <a:picLocks noChangeAspect="1" noChangeArrowheads="1"/>
          </p:cNvPicPr>
          <p:nvPr/>
        </p:nvPicPr>
        <p:blipFill>
          <a:blip r:embed="rId2" cstate="print"/>
          <a:srcRect l="11301" t="9261" r="9019" b="10765"/>
          <a:stretch>
            <a:fillRect/>
          </a:stretch>
        </p:blipFill>
        <p:spPr bwMode="auto">
          <a:xfrm>
            <a:off x="0" y="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畸形五岔口 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断其一枝，一条次要道路只进不出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冲突点拆分</a:t>
            </a:r>
          </a:p>
        </p:txBody>
      </p:sp>
      <p:pic>
        <p:nvPicPr>
          <p:cNvPr id="56325" name="Picture 4"/>
          <p:cNvPicPr>
            <a:picLocks noChangeAspect="1" noChangeArrowheads="1"/>
          </p:cNvPicPr>
          <p:nvPr/>
        </p:nvPicPr>
        <p:blipFill>
          <a:blip r:embed="rId2" cstate="print"/>
          <a:srcRect l="-577" t="4613"/>
          <a:stretch>
            <a:fillRect/>
          </a:stretch>
        </p:blipFill>
        <p:spPr bwMode="auto">
          <a:xfrm>
            <a:off x="2843213" y="2852738"/>
            <a:ext cx="49434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13317" name="Picture 4" descr="2-2"/>
          <p:cNvPicPr>
            <a:picLocks noChangeAspect="1" noChangeArrowheads="1"/>
          </p:cNvPicPr>
          <p:nvPr/>
        </p:nvPicPr>
        <p:blipFill>
          <a:blip r:embed="rId2" cstate="print"/>
          <a:srcRect l="8615" t="21458" r="62567" b="29544"/>
          <a:stretch>
            <a:fillRect/>
          </a:stretch>
        </p:blipFill>
        <p:spPr bwMode="auto">
          <a:xfrm>
            <a:off x="395288" y="1412875"/>
            <a:ext cx="3856037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5" descr="2-2"/>
          <p:cNvPicPr>
            <a:picLocks noChangeAspect="1" noChangeArrowheads="1"/>
          </p:cNvPicPr>
          <p:nvPr/>
        </p:nvPicPr>
        <p:blipFill>
          <a:blip r:embed="rId2" cstate="print"/>
          <a:srcRect l="46901" t="21458" r="13402" b="29544"/>
          <a:stretch>
            <a:fillRect/>
          </a:stretch>
        </p:blipFill>
        <p:spPr bwMode="auto">
          <a:xfrm>
            <a:off x="4427538" y="1844675"/>
            <a:ext cx="4464050" cy="32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57349" name="Picture 4" descr="图纸_页面_8"/>
          <p:cNvPicPr>
            <a:picLocks noChangeAspect="1" noChangeArrowheads="1"/>
          </p:cNvPicPr>
          <p:nvPr/>
        </p:nvPicPr>
        <p:blipFill>
          <a:blip r:embed="rId2" cstate="print"/>
          <a:srcRect l="19774" t="7658" r="4507" b="10254"/>
          <a:stretch>
            <a:fillRect/>
          </a:stretch>
        </p:blipFill>
        <p:spPr bwMode="auto">
          <a:xfrm>
            <a:off x="250825" y="0"/>
            <a:ext cx="8893175" cy="681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0" name="Text Box 5"/>
          <p:cNvSpPr txBox="1">
            <a:spLocks noChangeArrowheads="1"/>
          </p:cNvSpPr>
          <p:nvPr/>
        </p:nvSpPr>
        <p:spPr bwMode="auto">
          <a:xfrm>
            <a:off x="684213" y="5949950"/>
            <a:ext cx="18002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断其一枝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58373" name="Picture 4"/>
          <p:cNvPicPr>
            <a:picLocks noChangeAspect="1" noChangeArrowheads="1"/>
          </p:cNvPicPr>
          <p:nvPr/>
        </p:nvPicPr>
        <p:blipFill>
          <a:blip r:embed="rId2" cstate="print"/>
          <a:srcRect l="3738" r="11472"/>
          <a:stretch>
            <a:fillRect/>
          </a:stretch>
        </p:blipFill>
        <p:spPr bwMode="auto">
          <a:xfrm>
            <a:off x="0" y="925513"/>
            <a:ext cx="8964613" cy="593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 Box 5"/>
          <p:cNvSpPr txBox="1">
            <a:spLocks noChangeArrowheads="1"/>
          </p:cNvSpPr>
          <p:nvPr/>
        </p:nvSpPr>
        <p:spPr bwMode="auto">
          <a:xfrm>
            <a:off x="3851275" y="6021388"/>
            <a:ext cx="18002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断其一枝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59397" name="Picture 6" descr="临江小区副本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5000"/>
            <a:ext cx="8996363" cy="622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60421" name="Picture 4" descr="临江小区"/>
          <p:cNvPicPr>
            <a:picLocks noChangeAspect="1" noChangeArrowheads="1"/>
          </p:cNvPicPr>
          <p:nvPr/>
        </p:nvPicPr>
        <p:blipFill>
          <a:blip r:embed="rId2" cstate="print"/>
          <a:srcRect l="8101" t="23026" r="24281" b="4825"/>
          <a:stretch>
            <a:fillRect/>
          </a:stretch>
        </p:blipFill>
        <p:spPr bwMode="auto">
          <a:xfrm>
            <a:off x="0" y="-42863"/>
            <a:ext cx="9144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ea typeface="宋体" pitchFamily="2" charset="-122"/>
              </a:rPr>
              <a:t>K</a:t>
            </a:r>
            <a:r>
              <a:rPr lang="zh-CN" altLang="en-US" sz="2800">
                <a:ea typeface="宋体" pitchFamily="2" charset="-122"/>
              </a:rPr>
              <a:t>字型交叉口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61445" name="Picture 4" descr="中经路口"/>
          <p:cNvPicPr>
            <a:picLocks noChangeAspect="1" noChangeArrowheads="1"/>
          </p:cNvPicPr>
          <p:nvPr/>
        </p:nvPicPr>
        <p:blipFill>
          <a:blip r:embed="rId2" cstate="print"/>
          <a:srcRect t="25627" b="24910"/>
          <a:stretch>
            <a:fillRect/>
          </a:stretch>
        </p:blipFill>
        <p:spPr bwMode="auto">
          <a:xfrm>
            <a:off x="1219200" y="1066800"/>
            <a:ext cx="6324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62469" name="Picture 4" descr="01-04九院路口标志标线设计(0606改6) 00-05 (1)"/>
          <p:cNvPicPr>
            <a:picLocks noChangeAspect="1" noChangeArrowheads="1"/>
          </p:cNvPicPr>
          <p:nvPr/>
        </p:nvPicPr>
        <p:blipFill>
          <a:blip r:embed="rId2" cstate="print"/>
          <a:srcRect l="22162" t="14752" r="18909" b="10214"/>
          <a:stretch>
            <a:fillRect/>
          </a:stretch>
        </p:blipFill>
        <p:spPr bwMode="auto">
          <a:xfrm>
            <a:off x="838200" y="0"/>
            <a:ext cx="7620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63493" name="Picture 4"/>
          <p:cNvPicPr>
            <a:picLocks noChangeAspect="1" noChangeArrowheads="1"/>
          </p:cNvPicPr>
          <p:nvPr/>
        </p:nvPicPr>
        <p:blipFill>
          <a:blip r:embed="rId2" cstate="print"/>
          <a:srcRect l="4961" t="3659" r="26906" b="2467"/>
          <a:stretch>
            <a:fillRect/>
          </a:stretch>
        </p:blipFill>
        <p:spPr bwMode="auto">
          <a:xfrm>
            <a:off x="250825" y="-26988"/>
            <a:ext cx="3562350" cy="3367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3494" name="Picture 5"/>
          <p:cNvPicPr>
            <a:picLocks noChangeAspect="1" noChangeArrowheads="1"/>
          </p:cNvPicPr>
          <p:nvPr/>
        </p:nvPicPr>
        <p:blipFill>
          <a:blip r:embed="rId3" cstate="print"/>
          <a:srcRect l="5997" t="3743" r="7848" b="1961"/>
          <a:stretch>
            <a:fillRect/>
          </a:stretch>
        </p:blipFill>
        <p:spPr bwMode="auto">
          <a:xfrm>
            <a:off x="5257800" y="31750"/>
            <a:ext cx="3567113" cy="3244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3495" name="Text Box 8"/>
          <p:cNvSpPr txBox="1">
            <a:spLocks noChangeArrowheads="1"/>
          </p:cNvSpPr>
          <p:nvPr/>
        </p:nvSpPr>
        <p:spPr bwMode="auto">
          <a:xfrm>
            <a:off x="5562600" y="3810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4000">
                <a:latin typeface="黑体" pitchFamily="49" charset="-122"/>
                <a:ea typeface="黑体" pitchFamily="49" charset="-122"/>
              </a:rPr>
              <a:t>2</a:t>
            </a:r>
          </a:p>
        </p:txBody>
      </p:sp>
      <p:sp>
        <p:nvSpPr>
          <p:cNvPr id="63496" name="Text Box 9"/>
          <p:cNvSpPr txBox="1">
            <a:spLocks noChangeArrowheads="1"/>
          </p:cNvSpPr>
          <p:nvPr/>
        </p:nvSpPr>
        <p:spPr bwMode="auto">
          <a:xfrm>
            <a:off x="609600" y="3048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4000">
                <a:latin typeface="黑体" pitchFamily="49" charset="-122"/>
                <a:ea typeface="黑体" pitchFamily="49" charset="-122"/>
              </a:rPr>
              <a:t>1</a:t>
            </a:r>
          </a:p>
        </p:txBody>
      </p:sp>
      <p:pic>
        <p:nvPicPr>
          <p:cNvPr id="63497" name="Picture 12"/>
          <p:cNvPicPr>
            <a:picLocks noChangeAspect="1" noChangeArrowheads="1"/>
          </p:cNvPicPr>
          <p:nvPr/>
        </p:nvPicPr>
        <p:blipFill>
          <a:blip r:embed="rId4" cstate="print"/>
          <a:srcRect t="14937" b="3734"/>
          <a:stretch>
            <a:fillRect/>
          </a:stretch>
        </p:blipFill>
        <p:spPr bwMode="auto">
          <a:xfrm>
            <a:off x="179388" y="3390900"/>
            <a:ext cx="4427537" cy="3467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3498" name="Text Box 13"/>
          <p:cNvSpPr txBox="1">
            <a:spLocks noChangeArrowheads="1"/>
          </p:cNvSpPr>
          <p:nvPr/>
        </p:nvSpPr>
        <p:spPr bwMode="auto">
          <a:xfrm>
            <a:off x="827088" y="3716338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4000">
                <a:latin typeface="黑体" pitchFamily="49" charset="-122"/>
                <a:ea typeface="黑体" pitchFamily="49" charset="-122"/>
              </a:rPr>
              <a:t>3</a:t>
            </a:r>
          </a:p>
        </p:txBody>
      </p:sp>
      <p:pic>
        <p:nvPicPr>
          <p:cNvPr id="63499" name="Picture 14"/>
          <p:cNvPicPr>
            <a:picLocks noChangeAspect="1" noChangeArrowheads="1"/>
          </p:cNvPicPr>
          <p:nvPr/>
        </p:nvPicPr>
        <p:blipFill>
          <a:blip r:embed="rId5" cstate="print"/>
          <a:srcRect t="16176" b="3726"/>
          <a:stretch>
            <a:fillRect/>
          </a:stretch>
        </p:blipFill>
        <p:spPr bwMode="auto">
          <a:xfrm>
            <a:off x="4859338" y="3500438"/>
            <a:ext cx="4206875" cy="3276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3500" name="Text Box 15"/>
          <p:cNvSpPr txBox="1">
            <a:spLocks noChangeArrowheads="1"/>
          </p:cNvSpPr>
          <p:nvPr/>
        </p:nvSpPr>
        <p:spPr bwMode="auto">
          <a:xfrm>
            <a:off x="5148263" y="36449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4000">
                <a:latin typeface="黑体" pitchFamily="49" charset="-122"/>
                <a:ea typeface="黑体" pitchFamily="49" charset="-122"/>
              </a:rPr>
              <a:t>4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2" cstate="print"/>
          <a:srcRect t="15135" b="4599"/>
          <a:stretch>
            <a:fillRect/>
          </a:stretch>
        </p:blipFill>
        <p:spPr bwMode="auto">
          <a:xfrm>
            <a:off x="88900" y="76200"/>
            <a:ext cx="4178300" cy="3352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4518" name="Picture 5"/>
          <p:cNvPicPr>
            <a:picLocks noChangeAspect="1" noChangeArrowheads="1"/>
          </p:cNvPicPr>
          <p:nvPr/>
        </p:nvPicPr>
        <p:blipFill>
          <a:blip r:embed="rId3" cstate="print"/>
          <a:srcRect t="14937" b="3734"/>
          <a:stretch>
            <a:fillRect/>
          </a:stretch>
        </p:blipFill>
        <p:spPr bwMode="auto">
          <a:xfrm>
            <a:off x="4376738" y="0"/>
            <a:ext cx="4767262" cy="3733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4519" name="Picture 6"/>
          <p:cNvPicPr>
            <a:picLocks noChangeAspect="1" noChangeArrowheads="1"/>
          </p:cNvPicPr>
          <p:nvPr/>
        </p:nvPicPr>
        <p:blipFill>
          <a:blip r:embed="rId4" cstate="print"/>
          <a:srcRect t="16176" b="3726"/>
          <a:stretch>
            <a:fillRect/>
          </a:stretch>
        </p:blipFill>
        <p:spPr bwMode="auto">
          <a:xfrm>
            <a:off x="4763" y="3573463"/>
            <a:ext cx="4206875" cy="3276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4520" name="Text Box 7"/>
          <p:cNvSpPr txBox="1">
            <a:spLocks noChangeArrowheads="1"/>
          </p:cNvSpPr>
          <p:nvPr/>
        </p:nvSpPr>
        <p:spPr bwMode="auto">
          <a:xfrm>
            <a:off x="457200" y="4572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4000">
                <a:latin typeface="黑体" pitchFamily="49" charset="-122"/>
                <a:ea typeface="黑体" pitchFamily="49" charset="-122"/>
              </a:rPr>
              <a:t>1</a:t>
            </a:r>
          </a:p>
        </p:txBody>
      </p:sp>
      <p:sp>
        <p:nvSpPr>
          <p:cNvPr id="64521" name="Text Box 8"/>
          <p:cNvSpPr txBox="1">
            <a:spLocks noChangeArrowheads="1"/>
          </p:cNvSpPr>
          <p:nvPr/>
        </p:nvSpPr>
        <p:spPr bwMode="auto">
          <a:xfrm>
            <a:off x="4876800" y="5334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4000">
                <a:latin typeface="黑体" pitchFamily="49" charset="-122"/>
                <a:ea typeface="黑体" pitchFamily="49" charset="-122"/>
              </a:rPr>
              <a:t>2</a:t>
            </a:r>
          </a:p>
        </p:txBody>
      </p:sp>
      <p:sp>
        <p:nvSpPr>
          <p:cNvPr id="64522" name="Text Box 9"/>
          <p:cNvSpPr txBox="1">
            <a:spLocks noChangeArrowheads="1"/>
          </p:cNvSpPr>
          <p:nvPr/>
        </p:nvSpPr>
        <p:spPr bwMode="auto">
          <a:xfrm>
            <a:off x="762000" y="36576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4000">
                <a:latin typeface="黑体" pitchFamily="49" charset="-122"/>
                <a:ea typeface="黑体" pitchFamily="49" charset="-122"/>
              </a:rPr>
              <a:t>3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65541" name="Picture 4"/>
          <p:cNvPicPr>
            <a:picLocks noChangeAspect="1" noChangeArrowheads="1"/>
          </p:cNvPicPr>
          <p:nvPr/>
        </p:nvPicPr>
        <p:blipFill>
          <a:blip r:embed="rId2" cstate="print"/>
          <a:srcRect l="21082" t="5014" r="10765"/>
          <a:stretch>
            <a:fillRect/>
          </a:stretch>
        </p:blipFill>
        <p:spPr bwMode="auto">
          <a:xfrm>
            <a:off x="34925" y="1484313"/>
            <a:ext cx="9001125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66565" name="Picture 4" descr="05西溪河路口（标线设计） 布局1 (1)"/>
          <p:cNvPicPr>
            <a:picLocks noChangeAspect="1" noChangeArrowheads="1"/>
          </p:cNvPicPr>
          <p:nvPr/>
        </p:nvPicPr>
        <p:blipFill>
          <a:blip r:embed="rId2" cstate="print"/>
          <a:srcRect l="14514" t="6085" r="18507" b="11478"/>
          <a:stretch>
            <a:fillRect/>
          </a:stretch>
        </p:blipFill>
        <p:spPr bwMode="auto">
          <a:xfrm>
            <a:off x="1042988" y="23813"/>
            <a:ext cx="7850187" cy="68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4339" name="Rectangle 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291513" cy="50292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标准十字路口机、非、行各类冲突点</a:t>
            </a:r>
          </a:p>
        </p:txBody>
      </p:sp>
      <p:graphicFrame>
        <p:nvGraphicFramePr>
          <p:cNvPr id="74807" name="Group 55"/>
          <p:cNvGraphicFramePr>
            <a:graphicFrameLocks noGrp="1"/>
          </p:cNvGraphicFramePr>
          <p:nvPr>
            <p:ph sz="half" idx="2"/>
          </p:nvPr>
        </p:nvGraphicFramePr>
        <p:xfrm>
          <a:off x="684213" y="2349500"/>
          <a:ext cx="7926387" cy="3929064"/>
        </p:xfrm>
        <a:graphic>
          <a:graphicData uri="http://schemas.openxmlformats.org/drawingml/2006/table">
            <a:tbl>
              <a:tblPr/>
              <a:tblGrid>
                <a:gridCol w="1198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6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52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冲突类型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交叉点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合流点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分流点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小  计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总  计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机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机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120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个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机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非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56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56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其中；交叉点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104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个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合流点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个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分流点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个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机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行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非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非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90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非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行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>
                <a:ea typeface="宋体" pitchFamily="2" charset="-122"/>
              </a:rPr>
              <a:t>错位型交叉口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距离短的作为一个路口处理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距离长的进行信号联控</a:t>
            </a:r>
          </a:p>
        </p:txBody>
      </p:sp>
      <p:pic>
        <p:nvPicPr>
          <p:cNvPr id="68613" name="Picture 4"/>
          <p:cNvPicPr>
            <a:picLocks noChangeAspect="1" noChangeArrowheads="1"/>
          </p:cNvPicPr>
          <p:nvPr/>
        </p:nvPicPr>
        <p:blipFill>
          <a:blip r:embed="rId2" cstate="print"/>
          <a:srcRect l="20959" t="11867" r="2567" b="27214"/>
          <a:stretch>
            <a:fillRect/>
          </a:stretch>
        </p:blipFill>
        <p:spPr bwMode="auto">
          <a:xfrm>
            <a:off x="539750" y="4365625"/>
            <a:ext cx="38004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5"/>
          <p:cNvPicPr>
            <a:picLocks noChangeAspect="1" noChangeArrowheads="1"/>
          </p:cNvPicPr>
          <p:nvPr/>
        </p:nvPicPr>
        <p:blipFill>
          <a:blip r:embed="rId3" cstate="print"/>
          <a:srcRect t="8640" r="-3624" b="8687"/>
          <a:stretch>
            <a:fillRect/>
          </a:stretch>
        </p:blipFill>
        <p:spPr bwMode="auto">
          <a:xfrm>
            <a:off x="4716463" y="4292600"/>
            <a:ext cx="3960812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69637" name="Picture 4"/>
          <p:cNvPicPr>
            <a:picLocks noChangeAspect="1" noChangeArrowheads="1"/>
          </p:cNvPicPr>
          <p:nvPr/>
        </p:nvPicPr>
        <p:blipFill>
          <a:blip r:embed="rId2" cstate="print"/>
          <a:srcRect l="14751" t="4469" r="9039" b="6145"/>
          <a:stretch>
            <a:fillRect/>
          </a:stretch>
        </p:blipFill>
        <p:spPr bwMode="auto">
          <a:xfrm>
            <a:off x="76200" y="76200"/>
            <a:ext cx="4724400" cy="3048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9638" name="Picture 5"/>
          <p:cNvPicPr>
            <a:picLocks noChangeAspect="1" noChangeArrowheads="1"/>
          </p:cNvPicPr>
          <p:nvPr/>
        </p:nvPicPr>
        <p:blipFill>
          <a:blip r:embed="rId3" cstate="print"/>
          <a:srcRect l="20728" t="4555" r="4131" b="4364"/>
          <a:stretch>
            <a:fillRect/>
          </a:stretch>
        </p:blipFill>
        <p:spPr bwMode="auto">
          <a:xfrm>
            <a:off x="4800600" y="76200"/>
            <a:ext cx="4419600" cy="3048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9639" name="Picture 6"/>
          <p:cNvPicPr>
            <a:picLocks noChangeAspect="1" noChangeArrowheads="1"/>
          </p:cNvPicPr>
          <p:nvPr/>
        </p:nvPicPr>
        <p:blipFill>
          <a:blip r:embed="rId4" cstate="print"/>
          <a:srcRect l="13521" t="6418" b="8022"/>
          <a:stretch>
            <a:fillRect/>
          </a:stretch>
        </p:blipFill>
        <p:spPr bwMode="auto">
          <a:xfrm>
            <a:off x="0" y="3505200"/>
            <a:ext cx="5360988" cy="3048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9640" name="Text Box 7"/>
          <p:cNvSpPr txBox="1">
            <a:spLocks noChangeArrowheads="1"/>
          </p:cNvSpPr>
          <p:nvPr/>
        </p:nvSpPr>
        <p:spPr bwMode="auto">
          <a:xfrm>
            <a:off x="0" y="2286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4000">
                <a:latin typeface="黑体" pitchFamily="49" charset="-122"/>
                <a:ea typeface="黑体" pitchFamily="49" charset="-122"/>
              </a:rPr>
              <a:t>1</a:t>
            </a:r>
          </a:p>
        </p:txBody>
      </p:sp>
      <p:sp>
        <p:nvSpPr>
          <p:cNvPr id="69641" name="Text Box 8"/>
          <p:cNvSpPr txBox="1">
            <a:spLocks noChangeArrowheads="1"/>
          </p:cNvSpPr>
          <p:nvPr/>
        </p:nvSpPr>
        <p:spPr bwMode="auto">
          <a:xfrm>
            <a:off x="5562600" y="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4000">
                <a:latin typeface="黑体" pitchFamily="49" charset="-122"/>
                <a:ea typeface="黑体" pitchFamily="49" charset="-122"/>
              </a:rPr>
              <a:t>2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E04E2-C38E-08D4-373F-F2E488F5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1F3D2-D582-8154-111C-FBB9724CA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3898776" cy="5029200"/>
          </a:xfrm>
        </p:spPr>
        <p:txBody>
          <a:bodyPr/>
          <a:lstStyle/>
          <a:p>
            <a:r>
              <a:rPr lang="zh-CN" altLang="en-US" sz="2400" dirty="0"/>
              <a:t>非首创，成都政府街更早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246F2D-99C1-87A5-F5D4-5FC55D54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2EC728-1ADC-19AE-9AE2-3BDF933B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-73025"/>
            <a:ext cx="4033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4580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3.2.4 </a:t>
            </a:r>
            <a:r>
              <a:rPr lang="zh-CN" altLang="en-US">
                <a:ea typeface="宋体" pitchFamily="2" charset="-122"/>
              </a:rPr>
              <a:t>左转交通组织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>
                <a:ea typeface="宋体" pitchFamily="2" charset="-122"/>
              </a:rPr>
              <a:t>常规左转组织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b="1">
                <a:ea typeface="宋体" pitchFamily="2" charset="-122"/>
              </a:rPr>
              <a:t>左转待转区，与非机动车二次过街含义相同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b="1">
                <a:ea typeface="宋体" pitchFamily="2" charset="-122"/>
              </a:rPr>
              <a:t>禁止左转，区域绕行（降低道路冗余性，主干道交叉口尽可能避免禁左）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b="1">
                <a:ea typeface="宋体" pitchFamily="2" charset="-122"/>
              </a:rPr>
              <a:t>立交平做，街坊绕行（西单大街例子）</a:t>
            </a:r>
          </a:p>
          <a:p>
            <a:pPr eaLnBrk="1" hangingPunct="1">
              <a:lnSpc>
                <a:spcPct val="140000"/>
              </a:lnSpc>
            </a:pPr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71685" name="Picture 4" descr="4-64"/>
          <p:cNvPicPr>
            <a:picLocks noChangeAspect="1" noChangeArrowheads="1"/>
          </p:cNvPicPr>
          <p:nvPr/>
        </p:nvPicPr>
        <p:blipFill>
          <a:blip r:embed="rId2" cstate="print"/>
          <a:srcRect l="7765"/>
          <a:stretch>
            <a:fillRect/>
          </a:stretch>
        </p:blipFill>
        <p:spPr bwMode="auto">
          <a:xfrm>
            <a:off x="0" y="188913"/>
            <a:ext cx="9144000" cy="671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非常规左转组织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Median U-Turn</a:t>
            </a:r>
            <a:r>
              <a:rPr lang="zh-CN" altLang="en-US">
                <a:ea typeface="宋体" pitchFamily="2" charset="-122"/>
              </a:rPr>
              <a:t>（远引调头）</a:t>
            </a:r>
          </a:p>
        </p:txBody>
      </p:sp>
      <p:pic>
        <p:nvPicPr>
          <p:cNvPr id="72709" name="Picture 4" descr="1"/>
          <p:cNvPicPr>
            <a:picLocks noChangeAspect="1" noChangeArrowheads="1"/>
          </p:cNvPicPr>
          <p:nvPr/>
        </p:nvPicPr>
        <p:blipFill>
          <a:blip r:embed="rId2" cstate="print"/>
          <a:srcRect t="16177" b="16203"/>
          <a:stretch>
            <a:fillRect/>
          </a:stretch>
        </p:blipFill>
        <p:spPr bwMode="auto">
          <a:xfrm>
            <a:off x="539750" y="2349500"/>
            <a:ext cx="797560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73733" name="Picture 4" descr="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557338"/>
            <a:ext cx="79152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Jughandle </a:t>
            </a:r>
            <a:r>
              <a:rPr lang="zh-CN" altLang="en-US">
                <a:ea typeface="宋体" pitchFamily="2" charset="-122"/>
              </a:rPr>
              <a:t>（壶把式）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</p:txBody>
      </p:sp>
      <p:pic>
        <p:nvPicPr>
          <p:cNvPr id="74757" name="Picture 4" descr="2"/>
          <p:cNvPicPr>
            <a:picLocks noChangeAspect="1" noChangeArrowheads="1"/>
          </p:cNvPicPr>
          <p:nvPr/>
        </p:nvPicPr>
        <p:blipFill>
          <a:blip r:embed="rId2" cstate="print"/>
          <a:srcRect t="11847" b="5168"/>
          <a:stretch>
            <a:fillRect/>
          </a:stretch>
        </p:blipFill>
        <p:spPr bwMode="auto">
          <a:xfrm>
            <a:off x="1042988" y="1989138"/>
            <a:ext cx="6943725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superstreet</a:t>
            </a:r>
          </a:p>
        </p:txBody>
      </p:sp>
      <p:pic>
        <p:nvPicPr>
          <p:cNvPr id="75781" name="Picture 4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2205038"/>
            <a:ext cx="7810500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3683000" cy="50292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Continuous Flow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CFI</a:t>
            </a:r>
          </a:p>
        </p:txBody>
      </p:sp>
      <p:pic>
        <p:nvPicPr>
          <p:cNvPr id="76805" name="Picture 4" descr="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575" y="1143000"/>
            <a:ext cx="57245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15365" name="Picture 4" descr="2-3"/>
          <p:cNvPicPr>
            <a:picLocks noChangeAspect="1" noChangeArrowheads="1"/>
          </p:cNvPicPr>
          <p:nvPr/>
        </p:nvPicPr>
        <p:blipFill>
          <a:blip r:embed="rId2" cstate="print"/>
          <a:srcRect l="12665" t="3085" r="19252" b="6378"/>
          <a:stretch>
            <a:fillRect/>
          </a:stretch>
        </p:blipFill>
        <p:spPr bwMode="auto">
          <a:xfrm>
            <a:off x="755650" y="1254125"/>
            <a:ext cx="7345363" cy="56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435975" cy="52260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>
                <a:ea typeface="宋体" pitchFamily="2" charset="-122"/>
              </a:rPr>
              <a:t>Continuous Flow </a:t>
            </a:r>
            <a:r>
              <a:rPr lang="zh-CN" altLang="en-US" sz="2400">
                <a:ea typeface="宋体" pitchFamily="2" charset="-122"/>
              </a:rPr>
              <a:t>改良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>
                <a:ea typeface="宋体" pitchFamily="2" charset="-122"/>
              </a:rPr>
              <a:t>Continuous Flow</a:t>
            </a:r>
            <a:r>
              <a:rPr lang="zh-CN" altLang="en-US" sz="2400">
                <a:ea typeface="宋体" pitchFamily="2" charset="-122"/>
              </a:rPr>
              <a:t>方案的缺点：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需要较大的路口面积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需要设置单独分离右转车道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实现信号控制时需要较长的路口清空时间和绿灯间隔时间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没有考虑我国非机动车和行人较多的情况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>
                <a:ea typeface="宋体" pitchFamily="2" charset="-122"/>
              </a:rPr>
              <a:t>通过设置</a:t>
            </a:r>
            <a:r>
              <a:rPr lang="zh-CN" altLang="en-US" sz="2400">
                <a:ea typeface="黑体" pitchFamily="49" charset="-122"/>
              </a:rPr>
              <a:t>专用左转相位</a:t>
            </a:r>
            <a:r>
              <a:rPr lang="zh-CN" altLang="en-US" sz="2400">
                <a:ea typeface="宋体" pitchFamily="2" charset="-122"/>
              </a:rPr>
              <a:t>，</a:t>
            </a:r>
            <a:r>
              <a:rPr lang="zh-CN" altLang="en-US" sz="2400">
                <a:ea typeface="黑体" pitchFamily="49" charset="-122"/>
              </a:rPr>
              <a:t>专用右转相位</a:t>
            </a:r>
            <a:r>
              <a:rPr lang="zh-CN" altLang="en-US" sz="2400">
                <a:ea typeface="宋体" pitchFamily="2" charset="-122"/>
              </a:rPr>
              <a:t>，</a:t>
            </a:r>
            <a:r>
              <a:rPr lang="zh-CN" altLang="en-US" sz="2400">
                <a:ea typeface="黑体" pitchFamily="49" charset="-122"/>
              </a:rPr>
              <a:t>专用行人非机动车相位</a:t>
            </a:r>
            <a:r>
              <a:rPr lang="zh-CN" altLang="en-US" sz="2400">
                <a:ea typeface="宋体" pitchFamily="2" charset="-122"/>
              </a:rPr>
              <a:t>以及对</a:t>
            </a:r>
            <a:r>
              <a:rPr lang="zh-CN" altLang="en-US" sz="2400">
                <a:ea typeface="黑体" pitchFamily="49" charset="-122"/>
              </a:rPr>
              <a:t>左转车流进行双信号、双待转区</a:t>
            </a:r>
            <a:r>
              <a:rPr lang="zh-CN" altLang="en-US" sz="2400">
                <a:ea typeface="宋体" pitchFamily="2" charset="-122"/>
              </a:rPr>
              <a:t>可以解决冲突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并非提高左转通行能力，而是提高直行通行能力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323850" y="1989138"/>
          <a:ext cx="4278313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55239" imgH="4638379" progId="">
                  <p:embed/>
                </p:oleObj>
              </mc:Choice>
              <mc:Fallback>
                <p:oleObj name="Visio" r:id="rId2" imgW="4755239" imgH="4638379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989138"/>
                        <a:ext cx="4278313" cy="416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4859338" y="1989138"/>
          <a:ext cx="4003675" cy="423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538651" imgH="4832006" progId="">
                  <p:embed/>
                </p:oleObj>
              </mc:Choice>
              <mc:Fallback>
                <p:oleObj name="Visio" r:id="rId4" imgW="4538651" imgH="4832006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989138"/>
                        <a:ext cx="4003675" cy="423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539750" y="1844675"/>
          <a:ext cx="3824288" cy="39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638339" imgH="4755422" progId="">
                  <p:embed/>
                </p:oleObj>
              </mc:Choice>
              <mc:Fallback>
                <p:oleObj name="Visio" r:id="rId2" imgW="4638339" imgH="4755422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844675"/>
                        <a:ext cx="3824288" cy="392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4500563" y="1916113"/>
          <a:ext cx="4248150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31976" imgH="4538675" progId="">
                  <p:embed/>
                </p:oleObj>
              </mc:Choice>
              <mc:Fallback>
                <p:oleObj name="Visio" r:id="rId4" imgW="4831976" imgH="4538675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916113"/>
                        <a:ext cx="4248150" cy="3984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10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547813" y="233363"/>
          <a:ext cx="6624637" cy="662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6714873" imgH="16714780" progId="">
                  <p:embed/>
                </p:oleObj>
              </mc:Choice>
              <mc:Fallback>
                <p:oleObj name="Visio" r:id="rId2" imgW="16714873" imgH="167147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350" r="4523"/>
                      <a:stretch>
                        <a:fillRect/>
                      </a:stretch>
                    </p:blipFill>
                    <p:spPr bwMode="auto">
                      <a:xfrm>
                        <a:off x="1547813" y="233363"/>
                        <a:ext cx="6624637" cy="6624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Bowtie</a:t>
            </a:r>
            <a:r>
              <a:rPr lang="zh-CN" altLang="en-US">
                <a:ea typeface="宋体" pitchFamily="2" charset="-122"/>
              </a:rPr>
              <a:t>双转盘</a:t>
            </a:r>
          </a:p>
        </p:txBody>
      </p:sp>
      <p:pic>
        <p:nvPicPr>
          <p:cNvPr id="78853" name="Picture 4" descr="Bowtie双转盘"/>
          <p:cNvPicPr>
            <a:picLocks noChangeAspect="1" noChangeArrowheads="1"/>
          </p:cNvPicPr>
          <p:nvPr/>
        </p:nvPicPr>
        <p:blipFill>
          <a:blip r:embed="rId2" cstate="print"/>
          <a:srcRect t="10777" b="7066"/>
          <a:stretch>
            <a:fillRect/>
          </a:stretch>
        </p:blipFill>
        <p:spPr bwMode="auto">
          <a:xfrm>
            <a:off x="755650" y="2060575"/>
            <a:ext cx="763270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Split Intersection</a:t>
            </a:r>
            <a:r>
              <a:rPr lang="zh-CN" altLang="en-US">
                <a:ea typeface="宋体" pitchFamily="2" charset="-122"/>
              </a:rPr>
              <a:t>分开式路口</a:t>
            </a:r>
          </a:p>
        </p:txBody>
      </p:sp>
      <p:pic>
        <p:nvPicPr>
          <p:cNvPr id="79877" name="Picture 4" descr="Split Intersec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2133600"/>
            <a:ext cx="76200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3754438" cy="50292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Quadrant Roadway</a:t>
            </a:r>
          </a:p>
          <a:p>
            <a:pPr eaLnBrk="1" hangingPunct="1"/>
            <a:r>
              <a:rPr lang="zh-CN" altLang="en-US">
                <a:ea typeface="宋体" pitchFamily="2" charset="-122"/>
              </a:rPr>
              <a:t>象限式</a:t>
            </a:r>
          </a:p>
        </p:txBody>
      </p:sp>
      <p:pic>
        <p:nvPicPr>
          <p:cNvPr id="80901" name="Picture 4" descr="Quadrant Roadway"/>
          <p:cNvPicPr>
            <a:picLocks noChangeAspect="1" noChangeArrowheads="1"/>
          </p:cNvPicPr>
          <p:nvPr/>
        </p:nvPicPr>
        <p:blipFill>
          <a:blip r:embed="rId2" cstate="print"/>
          <a:srcRect t="4610" b="5656"/>
          <a:stretch>
            <a:fillRect/>
          </a:stretch>
        </p:blipFill>
        <p:spPr bwMode="auto">
          <a:xfrm>
            <a:off x="3059113" y="1316038"/>
            <a:ext cx="5884862" cy="528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3.3 </a:t>
            </a:r>
            <a:r>
              <a:rPr lang="zh-CN" altLang="en-US">
                <a:ea typeface="宋体" pitchFamily="2" charset="-122"/>
              </a:rPr>
              <a:t>立交桥交通组织 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153400" cy="52038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>
                <a:ea typeface="宋体" pitchFamily="2" charset="-122"/>
              </a:rPr>
              <a:t>立交功能分类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分离式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部分互通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完全互通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>
                <a:ea typeface="宋体" pitchFamily="2" charset="-122"/>
              </a:rPr>
              <a:t>匝道可分为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共用匝道</a:t>
            </a:r>
          </a:p>
          <a:p>
            <a:pPr lvl="2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苜蓿叶型、喇叭型、环形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独立匝道</a:t>
            </a:r>
          </a:p>
          <a:p>
            <a:pPr lvl="2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定向式立交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220000"/>
              </a:lnSpc>
            </a:pP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立交拥堵问题核心</a:t>
            </a:r>
          </a:p>
          <a:p>
            <a:pPr lvl="1" eaLnBrk="1" hangingPunct="1">
              <a:lnSpc>
                <a:spcPct val="220000"/>
              </a:lnSpc>
            </a:pPr>
            <a:r>
              <a:rPr lang="zh-CN" altLang="en-US" b="1" dirty="0">
                <a:ea typeface="宋体" pitchFamily="2" charset="-122"/>
              </a:rPr>
              <a:t>车流合流、分流点距离较近，无法满足交织要求。</a:t>
            </a:r>
          </a:p>
          <a:p>
            <a:pPr lvl="1" eaLnBrk="1" hangingPunct="1">
              <a:lnSpc>
                <a:spcPct val="220000"/>
              </a:lnSpc>
            </a:pPr>
            <a:r>
              <a:rPr lang="zh-CN" altLang="en-US" b="1" dirty="0">
                <a:ea typeface="宋体" pitchFamily="2" charset="-122"/>
              </a:rPr>
              <a:t>匝道共用，影响通行能力</a:t>
            </a:r>
          </a:p>
          <a:p>
            <a:pPr lvl="1" eaLnBrk="1" hangingPunct="1">
              <a:lnSpc>
                <a:spcPct val="220000"/>
              </a:lnSpc>
            </a:pPr>
            <a:r>
              <a:rPr lang="zh-CN" altLang="en-US" b="1" dirty="0">
                <a:ea typeface="宋体" pitchFamily="2" charset="-122"/>
              </a:rPr>
              <a:t>无加减速车道，或加减速车道长度不够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2735262" cy="50292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环形立交安全性低，通行能力差</a:t>
            </a:r>
          </a:p>
        </p:txBody>
      </p:sp>
      <p:pic>
        <p:nvPicPr>
          <p:cNvPr id="8397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1025" y="404813"/>
            <a:ext cx="6022975" cy="645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3.2 </a:t>
            </a:r>
            <a:r>
              <a:rPr lang="zh-CN" altLang="en-US">
                <a:ea typeface="宋体" pitchFamily="2" charset="-122"/>
              </a:rPr>
              <a:t>平面交叉路口的渠化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>
                <a:ea typeface="宋体" pitchFamily="2" charset="-122"/>
              </a:rPr>
              <a:t>重点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冲突分离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控制规则明确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冲突区域和位置清晰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信号控制路口减小冲突区域，但保证转弯半径和足够等候区域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让行控制路口明确的让行位置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避免对向冲突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精细化设计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153400" cy="50292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苜蓿叶式立交通行能力较差</a:t>
            </a:r>
          </a:p>
        </p:txBody>
      </p:sp>
      <p:pic>
        <p:nvPicPr>
          <p:cNvPr id="84997" name="Picture 4" descr="3989-110F10SP51A"/>
          <p:cNvPicPr>
            <a:picLocks noChangeAspect="1" noChangeArrowheads="1"/>
          </p:cNvPicPr>
          <p:nvPr/>
        </p:nvPicPr>
        <p:blipFill>
          <a:blip r:embed="rId2" cstate="print"/>
          <a:srcRect t="4869" b="6482"/>
          <a:stretch>
            <a:fillRect/>
          </a:stretch>
        </p:blipFill>
        <p:spPr bwMode="auto">
          <a:xfrm>
            <a:off x="827088" y="1700213"/>
            <a:ext cx="7920037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苜蓿叶立交主要冲突点</a:t>
            </a:r>
          </a:p>
        </p:txBody>
      </p:sp>
      <p:pic>
        <p:nvPicPr>
          <p:cNvPr id="86021" name="Picture 4" descr="4-35"/>
          <p:cNvPicPr>
            <a:picLocks noChangeAspect="1" noChangeArrowheads="1"/>
          </p:cNvPicPr>
          <p:nvPr/>
        </p:nvPicPr>
        <p:blipFill>
          <a:blip r:embed="rId2" cstate="print"/>
          <a:srcRect b="14586"/>
          <a:stretch>
            <a:fillRect/>
          </a:stretch>
        </p:blipFill>
        <p:spPr bwMode="auto">
          <a:xfrm>
            <a:off x="1187450" y="2349500"/>
            <a:ext cx="7064375" cy="387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多数苜蓿叶立交缺少加减速车道</a:t>
            </a:r>
          </a:p>
        </p:txBody>
      </p:sp>
      <p:pic>
        <p:nvPicPr>
          <p:cNvPr id="87045" name="Picture 4" descr="2007571573965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1916113"/>
            <a:ext cx="5472113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核心思想是足够交织段长度</a:t>
            </a:r>
          </a:p>
        </p:txBody>
      </p:sp>
      <p:pic>
        <p:nvPicPr>
          <p:cNvPr id="8806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4538" y="0"/>
            <a:ext cx="5859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矮隔离墩限制车辆随意变道，但使合流点过于集中，容易错过最佳合理时机</a:t>
            </a:r>
          </a:p>
        </p:txBody>
      </p:sp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2" cstate="print"/>
          <a:srcRect l="7101"/>
          <a:stretch>
            <a:fillRect/>
          </a:stretch>
        </p:blipFill>
        <p:spPr bwMode="auto">
          <a:xfrm>
            <a:off x="1547813" y="2228850"/>
            <a:ext cx="669766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7" name="Oval 5"/>
          <p:cNvSpPr>
            <a:spLocks noChangeArrowheads="1"/>
          </p:cNvSpPr>
          <p:nvPr/>
        </p:nvSpPr>
        <p:spPr bwMode="auto">
          <a:xfrm rot="2861304">
            <a:off x="2297907" y="3875881"/>
            <a:ext cx="4608512" cy="13557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变立交匝道交叉冲突为辅路交织的交通组织 </a:t>
            </a:r>
          </a:p>
        </p:txBody>
      </p:sp>
      <p:pic>
        <p:nvPicPr>
          <p:cNvPr id="90117" name="Picture 4" descr="4-36"/>
          <p:cNvPicPr>
            <a:picLocks noChangeAspect="1" noChangeArrowheads="1"/>
          </p:cNvPicPr>
          <p:nvPr/>
        </p:nvPicPr>
        <p:blipFill>
          <a:blip r:embed="rId2" cstate="print"/>
          <a:srcRect l="19162" t="24583" r="9959" b="28763"/>
          <a:stretch>
            <a:fillRect/>
          </a:stretch>
        </p:blipFill>
        <p:spPr bwMode="auto">
          <a:xfrm>
            <a:off x="142875" y="2420938"/>
            <a:ext cx="8893175" cy="365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70000"/>
              </a:lnSpc>
            </a:pPr>
            <a:r>
              <a:rPr lang="zh-CN" altLang="en-US">
                <a:ea typeface="宋体" pitchFamily="2" charset="-122"/>
              </a:rPr>
              <a:t>菱形高架桥与主路进出口的关系 </a:t>
            </a:r>
          </a:p>
          <a:p>
            <a:pPr lvl="1" eaLnBrk="1" hangingPunct="1">
              <a:lnSpc>
                <a:spcPct val="170000"/>
              </a:lnSpc>
            </a:pPr>
            <a:r>
              <a:rPr lang="zh-CN" altLang="en-US" b="1">
                <a:ea typeface="宋体" pitchFamily="2" charset="-122"/>
              </a:rPr>
              <a:t>桥下车流不多时可采取如下交通组织</a:t>
            </a:r>
          </a:p>
          <a:p>
            <a:pPr lvl="2" eaLnBrk="1" hangingPunct="1">
              <a:lnSpc>
                <a:spcPct val="170000"/>
              </a:lnSpc>
            </a:pPr>
            <a:r>
              <a:rPr lang="zh-CN" altLang="en-US" sz="2400" b="1">
                <a:ea typeface="宋体" pitchFamily="2" charset="-122"/>
              </a:rPr>
              <a:t>道路</a:t>
            </a:r>
            <a:r>
              <a:rPr lang="en-US" altLang="zh-CN" sz="2400" b="1">
                <a:ea typeface="宋体" pitchFamily="2" charset="-122"/>
              </a:rPr>
              <a:t>B</a:t>
            </a:r>
            <a:r>
              <a:rPr lang="zh-CN" altLang="en-US" sz="2400" b="1">
                <a:ea typeface="宋体" pitchFamily="2" charset="-122"/>
              </a:rPr>
              <a:t>出车要想进入主路，必须经过桥下路口的直行车道；</a:t>
            </a:r>
          </a:p>
          <a:p>
            <a:pPr lvl="2" eaLnBrk="1" hangingPunct="1">
              <a:lnSpc>
                <a:spcPct val="170000"/>
              </a:lnSpc>
            </a:pPr>
            <a:r>
              <a:rPr lang="zh-CN" altLang="en-US" sz="2400" b="1">
                <a:ea typeface="宋体" pitchFamily="2" charset="-122"/>
              </a:rPr>
              <a:t>而主路出车去往道路</a:t>
            </a:r>
            <a:r>
              <a:rPr lang="en-US" altLang="zh-CN" sz="2400" b="1">
                <a:ea typeface="宋体" pitchFamily="2" charset="-122"/>
              </a:rPr>
              <a:t>A</a:t>
            </a:r>
            <a:r>
              <a:rPr lang="zh-CN" altLang="en-US" sz="2400" b="1">
                <a:ea typeface="宋体" pitchFamily="2" charset="-122"/>
              </a:rPr>
              <a:t>方向的车流，又必须从桥端驶出主路从桥下路口直行车道通过。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80000"/>
              </a:lnSpc>
            </a:pPr>
            <a:r>
              <a:rPr lang="zh-CN" altLang="en-US">
                <a:ea typeface="宋体" pitchFamily="2" charset="-122"/>
              </a:rPr>
              <a:t>桥下车流较多时采取如下交通组织：</a:t>
            </a:r>
          </a:p>
          <a:p>
            <a:pPr lvl="1" eaLnBrk="1" hangingPunct="1">
              <a:lnSpc>
                <a:spcPct val="180000"/>
              </a:lnSpc>
            </a:pPr>
            <a:r>
              <a:rPr lang="zh-CN" altLang="en-US" b="1">
                <a:ea typeface="宋体" pitchFamily="2" charset="-122"/>
              </a:rPr>
              <a:t>道路</a:t>
            </a:r>
            <a:r>
              <a:rPr lang="en-US" altLang="zh-CN" b="1">
                <a:ea typeface="宋体" pitchFamily="2" charset="-122"/>
              </a:rPr>
              <a:t>B</a:t>
            </a:r>
            <a:r>
              <a:rPr lang="zh-CN" altLang="en-US" b="1">
                <a:ea typeface="宋体" pitchFamily="2" charset="-122"/>
              </a:rPr>
              <a:t>出口进主路，不必再经过桥下路口直行车道</a:t>
            </a:r>
          </a:p>
          <a:p>
            <a:pPr lvl="1" eaLnBrk="1" hangingPunct="1">
              <a:lnSpc>
                <a:spcPct val="180000"/>
              </a:lnSpc>
            </a:pPr>
            <a:r>
              <a:rPr lang="zh-CN" altLang="en-US" b="1">
                <a:ea typeface="宋体" pitchFamily="2" charset="-122"/>
              </a:rPr>
              <a:t>出主路去往道路</a:t>
            </a:r>
            <a:r>
              <a:rPr lang="en-US" altLang="zh-CN" b="1">
                <a:ea typeface="宋体" pitchFamily="2" charset="-122"/>
              </a:rPr>
              <a:t>A</a:t>
            </a:r>
            <a:r>
              <a:rPr lang="zh-CN" altLang="en-US" b="1">
                <a:ea typeface="宋体" pitchFamily="2" charset="-122"/>
              </a:rPr>
              <a:t>方向的车流也可直接从桥面通过而不必再经过桥下路口的直行车道。 </a:t>
            </a:r>
          </a:p>
          <a:p>
            <a:pPr lvl="1" eaLnBrk="1" hangingPunct="1">
              <a:lnSpc>
                <a:spcPct val="180000"/>
              </a:lnSpc>
            </a:pPr>
            <a:r>
              <a:rPr lang="zh-CN" altLang="en-US" b="1">
                <a:ea typeface="宋体" pitchFamily="2" charset="-122"/>
              </a:rPr>
              <a:t>关键是桥下转弯车辆提前进入最外侧车道，要有指示标志或标线。</a:t>
            </a: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61025"/>
            <a:ext cx="8153400" cy="739775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桥下车流不多时</a:t>
            </a:r>
          </a:p>
        </p:txBody>
      </p:sp>
      <p:pic>
        <p:nvPicPr>
          <p:cNvPr id="93189" name="Picture 4" descr="4-41"/>
          <p:cNvPicPr>
            <a:picLocks noChangeAspect="1" noChangeArrowheads="1"/>
          </p:cNvPicPr>
          <p:nvPr/>
        </p:nvPicPr>
        <p:blipFill>
          <a:blip r:embed="rId2" cstate="print"/>
          <a:srcRect l="27736" t="13126" r="43855" b="8739"/>
          <a:stretch>
            <a:fillRect/>
          </a:stretch>
        </p:blipFill>
        <p:spPr bwMode="auto">
          <a:xfrm rot="-5400000">
            <a:off x="1789112" y="-1681162"/>
            <a:ext cx="5565775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61025"/>
            <a:ext cx="8153400" cy="739775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桥下车流较多时</a:t>
            </a:r>
          </a:p>
        </p:txBody>
      </p:sp>
      <p:pic>
        <p:nvPicPr>
          <p:cNvPr id="94213" name="Picture 4" descr="4-42"/>
          <p:cNvPicPr>
            <a:picLocks noChangeAspect="1" noChangeArrowheads="1"/>
          </p:cNvPicPr>
          <p:nvPr/>
        </p:nvPicPr>
        <p:blipFill>
          <a:blip r:embed="rId2" cstate="print"/>
          <a:srcRect l="33218" t="10260" r="36046" b="4318"/>
          <a:stretch>
            <a:fillRect/>
          </a:stretch>
        </p:blipFill>
        <p:spPr bwMode="auto">
          <a:xfrm rot="-5400000">
            <a:off x="2065337" y="-1408112"/>
            <a:ext cx="5337175" cy="882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62" name="Oval 6"/>
          <p:cNvSpPr>
            <a:spLocks noChangeArrowheads="1"/>
          </p:cNvSpPr>
          <p:nvPr/>
        </p:nvSpPr>
        <p:spPr bwMode="auto">
          <a:xfrm>
            <a:off x="6804025" y="2060575"/>
            <a:ext cx="2016125" cy="6365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463" name="Text Box 7"/>
          <p:cNvSpPr txBox="1">
            <a:spLocks noChangeArrowheads="1"/>
          </p:cNvSpPr>
          <p:nvPr/>
        </p:nvSpPr>
        <p:spPr bwMode="auto">
          <a:xfrm>
            <a:off x="6372225" y="2781300"/>
            <a:ext cx="2771775" cy="4762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0B0F0"/>
                </a:solidFill>
              </a:rPr>
              <a:t>该种渠化作用不大</a:t>
            </a:r>
          </a:p>
        </p:txBody>
      </p:sp>
      <p:sp>
        <p:nvSpPr>
          <p:cNvPr id="147464" name="Oval 8"/>
          <p:cNvSpPr>
            <a:spLocks noChangeArrowheads="1"/>
          </p:cNvSpPr>
          <p:nvPr/>
        </p:nvSpPr>
        <p:spPr bwMode="auto">
          <a:xfrm>
            <a:off x="2268538" y="1916113"/>
            <a:ext cx="2016125" cy="6365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465" name="Text Box 9"/>
          <p:cNvSpPr txBox="1">
            <a:spLocks noChangeArrowheads="1"/>
          </p:cNvSpPr>
          <p:nvPr/>
        </p:nvSpPr>
        <p:spPr bwMode="auto">
          <a:xfrm>
            <a:off x="2484438" y="2636838"/>
            <a:ext cx="2232025" cy="4762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0B0F0"/>
                </a:solidFill>
              </a:rPr>
              <a:t>有较大冲突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2" grpId="0" animBg="1"/>
      <p:bldP spid="147463" grpId="0" animBg="1"/>
      <p:bldP spid="147464" grpId="0" animBg="1"/>
      <p:bldP spid="1474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3.2.1</a:t>
            </a:r>
            <a:r>
              <a:rPr lang="zh-CN" altLang="en-US">
                <a:ea typeface="宋体" pitchFamily="2" charset="-122"/>
              </a:rPr>
              <a:t>平面信号交叉口组织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常见问题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非机动车道和等候区不全 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2" cstate="print"/>
          <a:srcRect t="12511"/>
          <a:stretch>
            <a:fillRect/>
          </a:stretch>
        </p:blipFill>
        <p:spPr bwMode="auto">
          <a:xfrm>
            <a:off x="1835150" y="2420938"/>
            <a:ext cx="5976938" cy="417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主路先进后出交织段在主路（苜蓿叶立交）</a:t>
            </a:r>
          </a:p>
        </p:txBody>
      </p:sp>
      <p:pic>
        <p:nvPicPr>
          <p:cNvPr id="95237" name="Picture 4" descr="4-47"/>
          <p:cNvPicPr>
            <a:picLocks noChangeAspect="1" noChangeArrowheads="1"/>
          </p:cNvPicPr>
          <p:nvPr/>
        </p:nvPicPr>
        <p:blipFill>
          <a:blip r:embed="rId2" cstate="print"/>
          <a:srcRect l="19519" t="34740" r="10806" b="32657"/>
          <a:stretch>
            <a:fillRect/>
          </a:stretch>
        </p:blipFill>
        <p:spPr bwMode="auto">
          <a:xfrm>
            <a:off x="0" y="3368675"/>
            <a:ext cx="9144000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主路先出后入交织段在辅道</a:t>
            </a:r>
          </a:p>
        </p:txBody>
      </p:sp>
      <p:pic>
        <p:nvPicPr>
          <p:cNvPr id="96261" name="Picture 4" descr="4-48"/>
          <p:cNvPicPr>
            <a:picLocks noChangeAspect="1" noChangeArrowheads="1"/>
          </p:cNvPicPr>
          <p:nvPr/>
        </p:nvPicPr>
        <p:blipFill>
          <a:blip r:embed="rId2" cstate="print"/>
          <a:srcRect l="7838" t="32916" r="17996" b="31877"/>
          <a:stretch>
            <a:fillRect/>
          </a:stretch>
        </p:blipFill>
        <p:spPr bwMode="auto">
          <a:xfrm>
            <a:off x="0" y="2924175"/>
            <a:ext cx="91440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Oval 5"/>
          <p:cNvSpPr>
            <a:spLocks noChangeArrowheads="1"/>
          </p:cNvSpPr>
          <p:nvPr/>
        </p:nvSpPr>
        <p:spPr bwMode="auto">
          <a:xfrm>
            <a:off x="6588125" y="4076700"/>
            <a:ext cx="2016125" cy="6365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6156325" y="4797425"/>
            <a:ext cx="2771775" cy="4762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0B0F0"/>
                </a:solidFill>
              </a:rPr>
              <a:t>该种渠化作用不大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5" grpId="0" animBg="1"/>
      <p:bldP spid="15360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桥下远引调头交织段不足</a:t>
            </a:r>
          </a:p>
        </p:txBody>
      </p:sp>
      <p:pic>
        <p:nvPicPr>
          <p:cNvPr id="97285" name="Picture 4"/>
          <p:cNvPicPr>
            <a:picLocks noChangeAspect="1" noChangeArrowheads="1"/>
          </p:cNvPicPr>
          <p:nvPr/>
        </p:nvPicPr>
        <p:blipFill>
          <a:blip r:embed="rId2" cstate="print"/>
          <a:srcRect l="6471" t="4985" r="6491"/>
          <a:stretch>
            <a:fillRect/>
          </a:stretch>
        </p:blipFill>
        <p:spPr bwMode="auto">
          <a:xfrm>
            <a:off x="900113" y="1822450"/>
            <a:ext cx="7561262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630" name="Oval 6"/>
          <p:cNvSpPr>
            <a:spLocks noChangeArrowheads="1"/>
          </p:cNvSpPr>
          <p:nvPr/>
        </p:nvSpPr>
        <p:spPr bwMode="auto">
          <a:xfrm>
            <a:off x="2195513" y="4365625"/>
            <a:ext cx="2016125" cy="6365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631" name="Text Box 7"/>
          <p:cNvSpPr txBox="1">
            <a:spLocks noChangeArrowheads="1"/>
          </p:cNvSpPr>
          <p:nvPr/>
        </p:nvSpPr>
        <p:spPr bwMode="auto">
          <a:xfrm>
            <a:off x="1042988" y="5157788"/>
            <a:ext cx="2771775" cy="8413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solidFill>
                  <a:srgbClr val="00B0F0"/>
                </a:solidFill>
              </a:rPr>
              <a:t>直行车辆停车线后移，二次停车</a:t>
            </a:r>
          </a:p>
        </p:txBody>
      </p:sp>
      <p:sp>
        <p:nvSpPr>
          <p:cNvPr id="154634" name="Oval 10"/>
          <p:cNvSpPr>
            <a:spLocks noChangeArrowheads="1"/>
          </p:cNvSpPr>
          <p:nvPr/>
        </p:nvSpPr>
        <p:spPr bwMode="auto">
          <a:xfrm>
            <a:off x="4932363" y="4724400"/>
            <a:ext cx="792162" cy="85407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635" name="Text Box 11"/>
          <p:cNvSpPr txBox="1">
            <a:spLocks noChangeArrowheads="1"/>
          </p:cNvSpPr>
          <p:nvPr/>
        </p:nvSpPr>
        <p:spPr bwMode="auto">
          <a:xfrm>
            <a:off x="5292725" y="5661025"/>
            <a:ext cx="2771775" cy="8413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0B0F0"/>
                </a:solidFill>
              </a:rPr>
              <a:t>对右转车流控制，随直行车流通行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0" grpId="0" animBg="1"/>
      <p:bldP spid="154631" grpId="0" animBg="1"/>
      <p:bldP spid="154634" grpId="0" animBg="1"/>
      <p:bldP spid="1546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3467100" cy="50292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利用高架桥桩间距设置左转车道 </a:t>
            </a:r>
          </a:p>
        </p:txBody>
      </p:sp>
      <p:pic>
        <p:nvPicPr>
          <p:cNvPr id="98309" name="Picture 4" descr="4-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96838"/>
            <a:ext cx="4443412" cy="676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653" name="Oval 5"/>
          <p:cNvSpPr>
            <a:spLocks noChangeArrowheads="1"/>
          </p:cNvSpPr>
          <p:nvPr/>
        </p:nvSpPr>
        <p:spPr bwMode="auto">
          <a:xfrm>
            <a:off x="6084888" y="4221163"/>
            <a:ext cx="1223962" cy="12239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55" name="Oval 7"/>
          <p:cNvSpPr>
            <a:spLocks noChangeArrowheads="1"/>
          </p:cNvSpPr>
          <p:nvPr/>
        </p:nvSpPr>
        <p:spPr bwMode="auto">
          <a:xfrm>
            <a:off x="6156325" y="6021388"/>
            <a:ext cx="1366838" cy="56673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56" name="Text Box 8"/>
          <p:cNvSpPr txBox="1">
            <a:spLocks noChangeArrowheads="1"/>
          </p:cNvSpPr>
          <p:nvPr/>
        </p:nvSpPr>
        <p:spPr bwMode="auto">
          <a:xfrm>
            <a:off x="2195513" y="5661025"/>
            <a:ext cx="3348037" cy="8413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0B0F0"/>
                </a:solidFill>
              </a:rPr>
              <a:t>视线盲区，注意对行人隔离，</a:t>
            </a:r>
            <a:r>
              <a:rPr lang="en-US" altLang="zh-CN" sz="2400" dirty="0">
                <a:solidFill>
                  <a:srgbClr val="00B0F0"/>
                </a:solidFill>
              </a:rPr>
              <a:t>1.1m</a:t>
            </a:r>
            <a:r>
              <a:rPr lang="zh-CN" altLang="en-US" sz="2400" dirty="0">
                <a:solidFill>
                  <a:srgbClr val="00B0F0"/>
                </a:solidFill>
              </a:rPr>
              <a:t>高隔离栏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3" grpId="0" animBg="1"/>
      <p:bldP spid="155655" grpId="0" animBg="1"/>
      <p:bldP spid="15565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zh-CN" altLang="en-US">
                <a:ea typeface="宋体" pitchFamily="2" charset="-122"/>
              </a:rPr>
              <a:t>城市立交桥选择的困惑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>
                <a:ea typeface="宋体" pitchFamily="2" charset="-122"/>
              </a:rPr>
              <a:t>全高架道路选择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>
                <a:ea typeface="宋体" pitchFamily="2" charset="-122"/>
              </a:rPr>
              <a:t>必须要通过环形道路绕行吗</a:t>
            </a: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3.4 </a:t>
            </a:r>
            <a:r>
              <a:rPr lang="zh-CN" altLang="en-US">
                <a:ea typeface="宋体" pitchFamily="2" charset="-122"/>
              </a:rPr>
              <a:t>路段交通组织优化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右转车辆提前进入绿化机非隔离带，借用部分非机动车道通行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需明确路权，设置隔离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有明确指示标志</a:t>
            </a:r>
          </a:p>
        </p:txBody>
      </p:sp>
      <p:pic>
        <p:nvPicPr>
          <p:cNvPr id="10240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0300" y="2838450"/>
            <a:ext cx="54737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8153400" cy="50292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两幅式宽隔离带道路的交通组织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注意信号协调，避免车辆阻隔</a:t>
            </a:r>
          </a:p>
          <a:p>
            <a:pPr lvl="1" eaLnBrk="1" hangingPunct="1"/>
            <a:r>
              <a:rPr lang="zh-CN" altLang="en-US" b="1">
                <a:ea typeface="宋体" pitchFamily="2" charset="-122"/>
              </a:rPr>
              <a:t>隔离带间的左转弯车辆是逆向行驶，需设置左侧通行标志 </a:t>
            </a:r>
          </a:p>
        </p:txBody>
      </p:sp>
      <p:pic>
        <p:nvPicPr>
          <p:cNvPr id="103429" name="Picture 5" descr="4-8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2509838"/>
            <a:ext cx="7034213" cy="434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50" name="Oval 6"/>
          <p:cNvSpPr>
            <a:spLocks noChangeArrowheads="1"/>
          </p:cNvSpPr>
          <p:nvPr/>
        </p:nvSpPr>
        <p:spPr bwMode="auto">
          <a:xfrm>
            <a:off x="3419475" y="4292600"/>
            <a:ext cx="2016125" cy="6365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3276600" y="5084763"/>
            <a:ext cx="2771775" cy="4762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solidFill>
                  <a:srgbClr val="00B0F0"/>
                </a:solidFill>
              </a:rPr>
              <a:t>左侧通行标志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0" grpId="0" animBg="1"/>
      <p:bldP spid="15975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153400" cy="5029200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行人过街与公交车站</a:t>
            </a:r>
          </a:p>
          <a:p>
            <a:pPr eaLnBrk="1" hangingPunct="1"/>
            <a:r>
              <a:rPr lang="zh-CN" altLang="en-US">
                <a:ea typeface="宋体" pitchFamily="2" charset="-122"/>
              </a:rPr>
              <a:t>人行横道设置在公交车站之后，安全</a:t>
            </a:r>
          </a:p>
        </p:txBody>
      </p:sp>
      <p:pic>
        <p:nvPicPr>
          <p:cNvPr id="104453" name="Picture 4" descr="4-83"/>
          <p:cNvPicPr>
            <a:picLocks noChangeAspect="1" noChangeArrowheads="1"/>
          </p:cNvPicPr>
          <p:nvPr/>
        </p:nvPicPr>
        <p:blipFill>
          <a:blip r:embed="rId2" cstate="print"/>
          <a:srcRect t="14638" b="23183"/>
          <a:stretch>
            <a:fillRect/>
          </a:stretch>
        </p:blipFill>
        <p:spPr bwMode="auto">
          <a:xfrm>
            <a:off x="1187450" y="2205038"/>
            <a:ext cx="6624638" cy="237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4" name="Picture 5" descr="4-84"/>
          <p:cNvPicPr>
            <a:picLocks noChangeAspect="1" noChangeArrowheads="1"/>
          </p:cNvPicPr>
          <p:nvPr/>
        </p:nvPicPr>
        <p:blipFill>
          <a:blip r:embed="rId3" cstate="print"/>
          <a:srcRect l="4715" t="15268" r="2048" b="24219"/>
          <a:stretch>
            <a:fillRect/>
          </a:stretch>
        </p:blipFill>
        <p:spPr bwMode="auto">
          <a:xfrm>
            <a:off x="1331913" y="4292600"/>
            <a:ext cx="6321425" cy="236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5" name="Text Box 6"/>
          <p:cNvSpPr txBox="1">
            <a:spLocks noChangeArrowheads="1"/>
          </p:cNvSpPr>
          <p:nvPr/>
        </p:nvSpPr>
        <p:spPr bwMode="auto">
          <a:xfrm>
            <a:off x="7740650" y="2924175"/>
            <a:ext cx="1152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之前</a:t>
            </a:r>
          </a:p>
        </p:txBody>
      </p:sp>
      <p:sp>
        <p:nvSpPr>
          <p:cNvPr id="104456" name="Text Box 7"/>
          <p:cNvSpPr txBox="1">
            <a:spLocks noChangeArrowheads="1"/>
          </p:cNvSpPr>
          <p:nvPr/>
        </p:nvSpPr>
        <p:spPr bwMode="auto">
          <a:xfrm>
            <a:off x="7740650" y="5013325"/>
            <a:ext cx="1152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之后</a:t>
            </a: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>
                <a:ea typeface="宋体" pitchFamily="2" charset="-122"/>
              </a:rPr>
              <a:t>行人非机动车二次过街组织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>
                <a:ea typeface="宋体" pitchFamily="2" charset="-122"/>
              </a:rPr>
              <a:t>使行人视线朝向来车方向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>
                <a:ea typeface="宋体" pitchFamily="2" charset="-122"/>
              </a:rPr>
              <a:t>人行道错位设计，有隔离栏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给出足够等候空间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扭转非机动车朝向，与道路平行，少占空间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对过街速度缓冲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有确定的等候区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>
                <a:ea typeface="宋体" pitchFamily="2" charset="-122"/>
              </a:rPr>
              <a:t>但不能错的太开，以防止过街时间太长</a:t>
            </a:r>
          </a:p>
          <a:p>
            <a:pPr eaLnBrk="1" hangingPunct="1">
              <a:lnSpc>
                <a:spcPct val="130000"/>
              </a:lnSpc>
            </a:pPr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  <p:pic>
        <p:nvPicPr>
          <p:cNvPr id="106501" name="Picture 4" descr="4-88"/>
          <p:cNvPicPr>
            <a:picLocks noChangeAspect="1" noChangeArrowheads="1"/>
          </p:cNvPicPr>
          <p:nvPr/>
        </p:nvPicPr>
        <p:blipFill>
          <a:blip r:embed="rId2" cstate="print"/>
          <a:srcRect t="8673" r="2910" b="5774"/>
          <a:stretch>
            <a:fillRect/>
          </a:stretch>
        </p:blipFill>
        <p:spPr bwMode="auto">
          <a:xfrm>
            <a:off x="179388" y="1341438"/>
            <a:ext cx="8640762" cy="47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8AAECE"/>
      </a:accent1>
      <a:accent2>
        <a:srgbClr val="009999"/>
      </a:accent2>
      <a:accent3>
        <a:srgbClr val="FFFFFF"/>
      </a:accent3>
      <a:accent4>
        <a:srgbClr val="174578"/>
      </a:accent4>
      <a:accent5>
        <a:srgbClr val="C4D3E3"/>
      </a:accent5>
      <a:accent6>
        <a:srgbClr val="008A8A"/>
      </a:accent6>
      <a:hlink>
        <a:srgbClr val="CA3B1E"/>
      </a:hlink>
      <a:folHlink>
        <a:srgbClr val="003399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Default Design 1">
        <a:dk1>
          <a:srgbClr val="666699"/>
        </a:dk1>
        <a:lt1>
          <a:srgbClr val="FFFFFF"/>
        </a:lt1>
        <a:dk2>
          <a:srgbClr val="000000"/>
        </a:dk2>
        <a:lt2>
          <a:srgbClr val="F7F4D5"/>
        </a:lt2>
        <a:accent1>
          <a:srgbClr val="59B2D1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5D5E5"/>
        </a:accent5>
        <a:accent6>
          <a:srgbClr val="B47FC3"/>
        </a:accent6>
        <a:hlink>
          <a:srgbClr val="33B976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8F94A7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C6C8D0"/>
        </a:accent5>
        <a:accent6>
          <a:srgbClr val="E78A2D"/>
        </a:accent6>
        <a:hlink>
          <a:srgbClr val="00CC99"/>
        </a:hlink>
        <a:folHlink>
          <a:srgbClr val="985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8AAECE"/>
        </a:accent1>
        <a:accent2>
          <a:srgbClr val="009999"/>
        </a:accent2>
        <a:accent3>
          <a:srgbClr val="FFFFFF"/>
        </a:accent3>
        <a:accent4>
          <a:srgbClr val="174578"/>
        </a:accent4>
        <a:accent5>
          <a:srgbClr val="C4D3E3"/>
        </a:accent5>
        <a:accent6>
          <a:srgbClr val="008A8A"/>
        </a:accent6>
        <a:hlink>
          <a:srgbClr val="CA3B1E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030TGp_edu_school_bl_v3</Template>
  <TotalTime>1259</TotalTime>
  <Words>2587</Words>
  <Application>Microsoft Office PowerPoint</Application>
  <PresentationFormat>全屏显示(4:3)</PresentationFormat>
  <Paragraphs>452</Paragraphs>
  <Slides>122</Slides>
  <Notes>1</Notes>
  <HiddenSlides>0</HiddenSlides>
  <MMClips>2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122</vt:i4>
      </vt:variant>
    </vt:vector>
  </HeadingPairs>
  <TitlesOfParts>
    <vt:vector size="132" baseType="lpstr">
      <vt:lpstr>等线</vt:lpstr>
      <vt:lpstr>黑体</vt:lpstr>
      <vt:lpstr>宋体</vt:lpstr>
      <vt:lpstr>Arial</vt:lpstr>
      <vt:lpstr>Times New Roman</vt:lpstr>
      <vt:lpstr>Verdana</vt:lpstr>
      <vt:lpstr>Wingdings</vt:lpstr>
      <vt:lpstr>Default Design</vt:lpstr>
      <vt:lpstr>Image</vt:lpstr>
      <vt:lpstr>Visio</vt:lpstr>
      <vt:lpstr>第3章  微观道路交通组织</vt:lpstr>
      <vt:lpstr>3.1 交通冲突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平面交叉路口的渠化</vt:lpstr>
      <vt:lpstr>3.2.1平面信号交叉口组织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交通信号设置规定</vt:lpstr>
      <vt:lpstr>PowerPoint 演示文稿</vt:lpstr>
      <vt:lpstr>PowerPoint 演示文稿</vt:lpstr>
      <vt:lpstr>PowerPoint 演示文稿</vt:lpstr>
      <vt:lpstr>3.2.2平面环形交叉口组织</vt:lpstr>
      <vt:lpstr>PowerPoint 演示文稿</vt:lpstr>
      <vt:lpstr>PowerPoint 演示文稿</vt:lpstr>
      <vt:lpstr>PowerPoint 演示文稿</vt:lpstr>
      <vt:lpstr>环岛进口信号控制方式 </vt:lpstr>
      <vt:lpstr>左转待转信号控制（二次停车法）</vt:lpstr>
      <vt:lpstr>PowerPoint 演示文稿</vt:lpstr>
      <vt:lpstr>PowerPoint 演示文稿</vt:lpstr>
      <vt:lpstr>PowerPoint 演示文稿</vt:lpstr>
      <vt:lpstr>PowerPoint 演示文稿</vt:lpstr>
      <vt:lpstr>3.2.3异型交叉口组织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K字型交叉口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3.2.4 左转交通组织</vt:lpstr>
      <vt:lpstr>PowerPoint 演示文稿</vt:lpstr>
      <vt:lpstr>非常规左转组织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立交桥交通组织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路段交通组织优化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3.5 车辆调头交通组织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3.6 非机动车交通组织</vt:lpstr>
      <vt:lpstr>3.6 非机动车交通组织</vt:lpstr>
      <vt:lpstr>3.6 非机动车交通组织</vt:lpstr>
      <vt:lpstr>3.6 非机动车交通组织</vt:lpstr>
      <vt:lpstr>3.6 非机动车交通组织</vt:lpstr>
      <vt:lpstr>3.6 非机动车交通组织</vt:lpstr>
      <vt:lpstr>3.6 非机动车交通组织</vt:lpstr>
      <vt:lpstr>3.7 摩托车交通组织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SWJTU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 微观道路交通组织</dc:title>
  <dc:creator>张南</dc:creator>
  <cp:lastModifiedBy>Z Z</cp:lastModifiedBy>
  <cp:revision>127</cp:revision>
  <dcterms:created xsi:type="dcterms:W3CDTF">2011-09-26T01:16:16Z</dcterms:created>
  <dcterms:modified xsi:type="dcterms:W3CDTF">2024-09-23T03:09:55Z</dcterms:modified>
</cp:coreProperties>
</file>